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83" r:id="rId7"/>
    <p:sldId id="282" r:id="rId8"/>
    <p:sldId id="261" r:id="rId9"/>
    <p:sldId id="284" r:id="rId10"/>
    <p:sldId id="263" r:id="rId11"/>
    <p:sldId id="285" r:id="rId12"/>
    <p:sldId id="286" r:id="rId13"/>
    <p:sldId id="266" r:id="rId14"/>
    <p:sldId id="287" r:id="rId15"/>
    <p:sldId id="268" r:id="rId16"/>
    <p:sldId id="288" r:id="rId17"/>
    <p:sldId id="270" r:id="rId18"/>
    <p:sldId id="289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1" r:id="rId28"/>
    <p:sldId id="280" r:id="rId29"/>
    <p:sldId id="466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ht/G1qHO8L/T/Jy2J3VmEzzW20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>
      <p:cViewPr varScale="1">
        <p:scale>
          <a:sx n="102" d="100"/>
          <a:sy n="102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IPC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Config 1</c:v>
                </c:pt>
                <c:pt idx="1">
                  <c:v>Config 2</c:v>
                </c:pt>
                <c:pt idx="2">
                  <c:v>Config 3</c:v>
                </c:pt>
                <c:pt idx="3">
                  <c:v>Config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0.71212928930164698</c:v>
                </c:pt>
                <c:pt idx="1">
                  <c:v>0.71345045678144769</c:v>
                </c:pt>
                <c:pt idx="2">
                  <c:v>0.69032012402426091</c:v>
                </c:pt>
                <c:pt idx="3">
                  <c:v>0.66774533017626936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DC-4600-8350-35C487D909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58991168"/>
        <c:axId val="2058989728"/>
      </c:barChart>
      <c:catAx>
        <c:axId val="205899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8989728"/>
        <c:crosses val="autoZero"/>
        <c:auto val="1"/>
        <c:lblAlgn val="ctr"/>
        <c:lblOffset val="100"/>
        <c:noMultiLvlLbl val="0"/>
      </c:catAx>
      <c:valAx>
        <c:axId val="2058989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8991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0988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30e454657b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30e45465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4683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670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3847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5516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f92f9289f_0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22f92f9289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6522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2629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4565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M White Title Slide">
  <p:cSld name="NM White Title Slide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/>
          <p:nvPr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dk2">
              <a:alpha val="91372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0"/>
          <p:cNvPicPr preferRelativeResize="0"/>
          <p:nvPr/>
        </p:nvPicPr>
        <p:blipFill rotWithShape="1">
          <a:blip r:embed="rId2">
            <a:alphaModFix amt="34000"/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0"/>
          <p:cNvSpPr/>
          <p:nvPr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0"/>
          <p:cNvSpPr txBox="1">
            <a:spLocks noGrp="1"/>
          </p:cNvSpPr>
          <p:nvPr>
            <p:ph type="ctrTitle"/>
          </p:nvPr>
        </p:nvSpPr>
        <p:spPr>
          <a:xfrm>
            <a:off x="687681" y="1228439"/>
            <a:ext cx="6190211" cy="1690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ubTitle" idx="1"/>
          </p:nvPr>
        </p:nvSpPr>
        <p:spPr>
          <a:xfrm>
            <a:off x="700412" y="5306898"/>
            <a:ext cx="6261331" cy="35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dt" idx="10"/>
          </p:nvPr>
        </p:nvSpPr>
        <p:spPr>
          <a:xfrm>
            <a:off x="64951" y="6459789"/>
            <a:ext cx="7242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ftr" idx="11"/>
          </p:nvPr>
        </p:nvSpPr>
        <p:spPr>
          <a:xfrm>
            <a:off x="7565572" y="6459789"/>
            <a:ext cx="262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10"/>
          <p:cNvPicPr preferRelativeResize="0"/>
          <p:nvPr/>
        </p:nvPicPr>
        <p:blipFill rotWithShape="1">
          <a:blip r:embed="rId3">
            <a:alphaModFix/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0"/>
          <p:cNvSpPr/>
          <p:nvPr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333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0"/>
          <p:cNvSpPr/>
          <p:nvPr/>
        </p:nvSpPr>
        <p:spPr>
          <a:xfrm>
            <a:off x="789245" y="2915627"/>
            <a:ext cx="2037083" cy="905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" name="Google Shape;32;p10"/>
          <p:cNvSpPr/>
          <p:nvPr/>
        </p:nvSpPr>
        <p:spPr>
          <a:xfrm>
            <a:off x="2865811" y="2915627"/>
            <a:ext cx="1345972" cy="9051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" name="Google Shape;33;p10"/>
          <p:cNvSpPr/>
          <p:nvPr/>
        </p:nvSpPr>
        <p:spPr>
          <a:xfrm>
            <a:off x="4251265" y="2915627"/>
            <a:ext cx="3314307" cy="90516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" name="Google Shape;34;p10"/>
          <p:cNvSpPr/>
          <p:nvPr/>
        </p:nvSpPr>
        <p:spPr>
          <a:xfrm>
            <a:off x="7565572" y="1363919"/>
            <a:ext cx="2623459" cy="142101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" name="Google Shape;35;p10"/>
          <p:cNvSpPr txBox="1"/>
          <p:nvPr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00ACD9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PRESENTED BY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9245" y="5673785"/>
            <a:ext cx="9399784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336794" y="5626954"/>
            <a:ext cx="564475" cy="16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99371" y="5595527"/>
            <a:ext cx="776320" cy="19488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0"/>
          <p:cNvSpPr txBox="1"/>
          <p:nvPr/>
        </p:nvSpPr>
        <p:spPr>
          <a:xfrm>
            <a:off x="10280342" y="5912353"/>
            <a:ext cx="1832472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Sandia National Laboratories is a </a:t>
            </a:r>
            <a:r>
              <a:rPr lang="en-US" sz="600" b="0" i="0" u="none" strike="noStrike" cap="none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multimission</a:t>
            </a:r>
            <a:r>
              <a:rPr lang="en-US" sz="6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SAND2023-02523C</a:t>
            </a:r>
            <a:endParaRPr sz="10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White">
  <p:cSld name="Title and Content Whit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  <a:defRPr>
                <a:solidFill>
                  <a:srgbClr val="3A38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64951" y="648591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11"/>
          <p:cNvSpPr/>
          <p:nvPr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1"/>
          <p:cNvPicPr preferRelativeResize="0"/>
          <p:nvPr/>
        </p:nvPicPr>
        <p:blipFill rotWithShape="1">
          <a:blip r:embed="rId3">
            <a:alphaModFix/>
          </a:blip>
          <a:srcRect t="-16865" b="-2"/>
          <a:stretch/>
        </p:blipFill>
        <p:spPr>
          <a:xfrm rot="-5400000">
            <a:off x="8725899" y="3391897"/>
            <a:ext cx="6857999" cy="7421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720647" y="1011845"/>
            <a:ext cx="11022619" cy="508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◦"/>
              <a:defRPr>
                <a:solidFill>
                  <a:schemeClr val="dk1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200"/>
              <a:buChar char="◦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◦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◦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 Title Slide">
  <p:cSld name="CA Title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 amt="37000"/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rgbClr val="171616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1372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687681" y="1228439"/>
            <a:ext cx="6190211" cy="1690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00412" y="5306898"/>
            <a:ext cx="6261331" cy="35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333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789245" y="2915627"/>
            <a:ext cx="2037083" cy="905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2865811" y="2915627"/>
            <a:ext cx="1345972" cy="9051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4251265" y="2915627"/>
            <a:ext cx="3314307" cy="90516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7565572" y="1363919"/>
            <a:ext cx="2623459" cy="142101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00ACD9"/>
                </a:solidFill>
                <a:latin typeface="Calibri"/>
                <a:ea typeface="Calibri"/>
                <a:cs typeface="Calibri"/>
                <a:sym typeface="Calibri"/>
              </a:rPr>
              <a:t>PRESENTED BY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337762" y="5618701"/>
            <a:ext cx="562539" cy="1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99371" y="5587028"/>
            <a:ext cx="776320" cy="19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9245" y="5664160"/>
            <a:ext cx="9399784" cy="3657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sz="6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dt" idx="10"/>
          </p:nvPr>
        </p:nvSpPr>
        <p:spPr>
          <a:xfrm>
            <a:off x="64951" y="648591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ftr" idx="11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M Section Title">
  <p:cSld name="NM Section Titl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 amt="33000"/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/>
          <p:nvPr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rgbClr val="171616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1372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4130694" y="3112607"/>
            <a:ext cx="6190211" cy="1690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4130696" y="5064546"/>
            <a:ext cx="6261331" cy="35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333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7565" y="4893378"/>
            <a:ext cx="8264435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>
            <a:spLocks noGrp="1"/>
          </p:cNvSpPr>
          <p:nvPr>
            <p:ph type="dt" idx="10"/>
          </p:nvPr>
        </p:nvSpPr>
        <p:spPr>
          <a:xfrm>
            <a:off x="64951" y="648591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ftr" idx="11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dt" idx="10"/>
          </p:nvPr>
        </p:nvSpPr>
        <p:spPr>
          <a:xfrm>
            <a:off x="64951" y="648591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ftr" idx="11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dt" idx="10"/>
          </p:nvPr>
        </p:nvSpPr>
        <p:spPr>
          <a:xfrm>
            <a:off x="64951" y="648591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ftr" idx="11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dt" idx="10"/>
          </p:nvPr>
        </p:nvSpPr>
        <p:spPr>
          <a:xfrm>
            <a:off x="64951" y="648591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ftr" idx="11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/>
          </a:blip>
          <a:srcRect t="-4288" r="-3731"/>
          <a:stretch/>
        </p:blipFill>
        <p:spPr>
          <a:xfrm>
            <a:off x="5122750" y="2975385"/>
            <a:ext cx="2042137" cy="790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NM White Title Slide">
  <p:cSld name="1_NM White Title Slide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/>
          <p:nvPr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dk2">
              <a:alpha val="91372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2">
            <a:alphaModFix amt="32000"/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/>
          <p:nvPr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687681" y="1228439"/>
            <a:ext cx="6190211" cy="1690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1"/>
          </p:nvPr>
        </p:nvSpPr>
        <p:spPr>
          <a:xfrm>
            <a:off x="700412" y="5306898"/>
            <a:ext cx="6261331" cy="35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dt" idx="10"/>
          </p:nvPr>
        </p:nvSpPr>
        <p:spPr>
          <a:xfrm>
            <a:off x="64951" y="6459789"/>
            <a:ext cx="7242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ftr" idx="11"/>
          </p:nvPr>
        </p:nvSpPr>
        <p:spPr>
          <a:xfrm>
            <a:off x="7565572" y="6459789"/>
            <a:ext cx="262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/>
          <p:nvPr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333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789245" y="2915627"/>
            <a:ext cx="2037083" cy="905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2865811" y="2915627"/>
            <a:ext cx="1345972" cy="9051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4251265" y="2915627"/>
            <a:ext cx="3314307" cy="90516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7565572" y="1363919"/>
            <a:ext cx="2623459" cy="142101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00ACD9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PRESENTED BY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9245" y="5673785"/>
            <a:ext cx="9399784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336794" y="5626954"/>
            <a:ext cx="564475" cy="16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99371" y="5595527"/>
            <a:ext cx="776320" cy="19488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sz="6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M Section Title White">
  <p:cSld name="NM Section Title Whit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 rotWithShape="1">
          <a:blip r:embed="rId2">
            <a:alphaModFix amt="33000"/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/>
          <p:nvPr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" name="Google Shape;132;p21"/>
          <p:cNvSpPr txBox="1">
            <a:spLocks noGrp="1"/>
          </p:cNvSpPr>
          <p:nvPr>
            <p:ph type="ctrTitle"/>
          </p:nvPr>
        </p:nvSpPr>
        <p:spPr>
          <a:xfrm>
            <a:off x="4130694" y="3112607"/>
            <a:ext cx="6190211" cy="1690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4130696" y="5064546"/>
            <a:ext cx="6261331" cy="35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dt" idx="10"/>
          </p:nvPr>
        </p:nvSpPr>
        <p:spPr>
          <a:xfrm>
            <a:off x="64951" y="6488664"/>
            <a:ext cx="7242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ftr" idx="11"/>
          </p:nvPr>
        </p:nvSpPr>
        <p:spPr>
          <a:xfrm>
            <a:off x="3927565" y="6488664"/>
            <a:ext cx="262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-511125" y="6459788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333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8960" y="4893378"/>
            <a:ext cx="8153043" cy="6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9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9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body" idx="1"/>
          </p:nvPr>
        </p:nvSpPr>
        <p:spPr>
          <a:xfrm>
            <a:off x="720648" y="1429233"/>
            <a:ext cx="10785552" cy="466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NTR"/>
              <a:buChar char="◦"/>
              <a:defRPr sz="2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B0F0"/>
              </a:buClr>
              <a:buSzPts val="2200"/>
              <a:buFont typeface="Calibri"/>
              <a:buChar char="◦"/>
              <a:defRPr sz="2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Calibri"/>
              <a:buChar char="◦"/>
              <a:defRPr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1600"/>
              <a:buFont typeface="Calibri"/>
              <a:buChar char="◦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64951" y="648591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9"/>
          <p:cNvSpPr/>
          <p:nvPr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9"/>
          <p:cNvPicPr preferRelativeResize="0"/>
          <p:nvPr/>
        </p:nvPicPr>
        <p:blipFill rotWithShape="1">
          <a:blip r:embed="rId12">
            <a:alphaModFix/>
          </a:blip>
          <a:srcRect t="-16865" b="-2"/>
          <a:stretch/>
        </p:blipFill>
        <p:spPr>
          <a:xfrm rot="-5400000">
            <a:off x="8725899" y="3391897"/>
            <a:ext cx="6857999" cy="7421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intel.com/content/www/us/en/developer/articles/tool/pin-a-dynamic-binary-instrumentation-tool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b-bar/riscv-mini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"/>
          <p:cNvSpPr txBox="1">
            <a:spLocks noGrp="1"/>
          </p:cNvSpPr>
          <p:nvPr>
            <p:ph type="ctrTitle"/>
          </p:nvPr>
        </p:nvSpPr>
        <p:spPr>
          <a:xfrm>
            <a:off x="687681" y="1228439"/>
            <a:ext cx="6190211" cy="1690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-US" dirty="0"/>
              <a:t>ERAS: Enabling Integration of Real-World Intellectual Properties in Architectural Simulators</a:t>
            </a:r>
            <a:endParaRPr dirty="0"/>
          </a:p>
        </p:txBody>
      </p:sp>
      <p:sp>
        <p:nvSpPr>
          <p:cNvPr id="190" name="Google Shape;190;p1"/>
          <p:cNvSpPr txBox="1">
            <a:spLocks noGrp="1"/>
          </p:cNvSpPr>
          <p:nvPr>
            <p:ph type="subTitle" idx="1"/>
          </p:nvPr>
        </p:nvSpPr>
        <p:spPr>
          <a:xfrm>
            <a:off x="687681" y="5304394"/>
            <a:ext cx="8279201" cy="102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The SST and SACA Teams (Sandia, NC State)</a:t>
            </a:r>
          </a:p>
        </p:txBody>
      </p:sp>
      <p:sp>
        <p:nvSpPr>
          <p:cNvPr id="191" name="Google Shape;191;p1"/>
          <p:cNvSpPr txBox="1">
            <a:spLocks noGrp="1"/>
          </p:cNvSpPr>
          <p:nvPr>
            <p:ph type="sldNum" idx="4294967295"/>
          </p:nvPr>
        </p:nvSpPr>
        <p:spPr>
          <a:xfrm>
            <a:off x="0" y="6459538"/>
            <a:ext cx="419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fld>
            <a:endParaRPr sz="1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Google Shape;192;p1"/>
          <p:cNvSpPr txBox="1">
            <a:spLocks noGrp="1"/>
          </p:cNvSpPr>
          <p:nvPr>
            <p:ph type="ftr" idx="11"/>
          </p:nvPr>
        </p:nvSpPr>
        <p:spPr>
          <a:xfrm>
            <a:off x="7565572" y="6459789"/>
            <a:ext cx="262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Trebuchet MS"/>
              <a:buNone/>
            </a:pPr>
            <a:r>
              <a:rPr lang="en-US" sz="90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ISPASS 2023 TUTORIAL</a:t>
            </a:r>
            <a:endParaRPr dirty="0"/>
          </a:p>
        </p:txBody>
      </p:sp>
      <p:pic>
        <p:nvPicPr>
          <p:cNvPr id="1026" name="Picture 2" descr="Logo :: NC State Brand">
            <a:extLst>
              <a:ext uri="{FF2B5EF4-FFF2-40B4-BE49-F238E27FC236}">
                <a16:creationId xmlns:a16="http://schemas.microsoft.com/office/drawing/2014/main" id="{8E7CB387-5770-D3E6-32EB-2193005CE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5802680"/>
            <a:ext cx="2071340" cy="102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Framework Highlight</a:t>
            </a:r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10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295E1-2B9A-0875-0321-5C71067D6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647" y="1011846"/>
            <a:ext cx="11022619" cy="1543510"/>
          </a:xfrm>
        </p:spPr>
        <p:txBody>
          <a:bodyPr/>
          <a:lstStyle/>
          <a:p>
            <a:r>
              <a:rPr lang="en-US" dirty="0"/>
              <a:t>Designer provides necessary information to the Parser</a:t>
            </a:r>
          </a:p>
          <a:p>
            <a:r>
              <a:rPr lang="en-US" b="1" dirty="0"/>
              <a:t>Parser</a:t>
            </a:r>
            <a:r>
              <a:rPr lang="en-US" dirty="0"/>
              <a:t> interprets the information and invoke necessary blocks of the generic component, referred as Osseus, to integrate the C-model with SST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2BDB4AF-59F5-7982-3602-04B88DC64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906" y="2737837"/>
            <a:ext cx="5928189" cy="396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BAA5D-AEA5-2869-1058-69B091A7425F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body" idx="1"/>
          </p:nvPr>
        </p:nvSpPr>
        <p:spPr>
          <a:xfrm>
            <a:off x="586272" y="1435570"/>
            <a:ext cx="11022600" cy="50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Overview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990000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Motivation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Framework Highlight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C00000"/>
                </a:solidFill>
              </a:rPr>
              <a:t>Parser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Handlers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819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Summary</a:t>
            </a:r>
            <a:endParaRPr lang="en-US" dirty="0">
              <a:solidFill>
                <a:srgbClr val="888888"/>
              </a:solidFill>
            </a:endParaRP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819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Future Work</a:t>
            </a:r>
            <a:endParaRPr dirty="0"/>
          </a:p>
        </p:txBody>
      </p:sp>
      <p:sp>
        <p:nvSpPr>
          <p:cNvPr id="224" name="Google Shape;224;p27"/>
          <p:cNvSpPr txBox="1">
            <a:spLocks noGrp="1"/>
          </p:cNvSpPr>
          <p:nvPr>
            <p:ph type="ftr" idx="11"/>
          </p:nvPr>
        </p:nvSpPr>
        <p:spPr>
          <a:xfrm>
            <a:off x="3686187" y="651639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ISPASS 2023 TUTORIAL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665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E66D4-73B4-C080-6289-8071A294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Parser Input Requirements</a:t>
            </a:r>
          </a:p>
        </p:txBody>
      </p:sp>
      <p:sp>
        <p:nvSpPr>
          <p:cNvPr id="317" name="Google Shape;317;g230e454657b_0_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38A2BA-C3CF-922F-E8E5-608F56FE5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647" y="1011845"/>
            <a:ext cx="7353505" cy="5080827"/>
          </a:xfrm>
        </p:spPr>
        <p:txBody>
          <a:bodyPr>
            <a:noAutofit/>
          </a:bodyPr>
          <a:lstStyle/>
          <a:p>
            <a:r>
              <a:rPr lang="en-US" dirty="0"/>
              <a:t>Osseous APIs (Input Port spec and wrapper code spec)</a:t>
            </a:r>
          </a:p>
          <a:p>
            <a:pPr lvl="1"/>
            <a:r>
              <a:rPr lang="en-US" dirty="0"/>
              <a:t>Clock Handlers – Calls eval() that is clocked each cycle</a:t>
            </a:r>
          </a:p>
          <a:p>
            <a:pPr lvl="1"/>
            <a:r>
              <a:rPr lang="en-US" dirty="0" err="1"/>
              <a:t>memHandler</a:t>
            </a:r>
            <a:r>
              <a:rPr lang="en-US" dirty="0"/>
              <a:t> – APIs generating &amp; serving mem requests</a:t>
            </a:r>
          </a:p>
          <a:p>
            <a:pPr lvl="1"/>
            <a:r>
              <a:rPr lang="en-US" dirty="0"/>
              <a:t>Memory manager – Address translations</a:t>
            </a:r>
          </a:p>
          <a:p>
            <a:pPr lvl="1"/>
            <a:r>
              <a:rPr lang="en-US" dirty="0"/>
              <a:t>Event Handlers (e.g., interface handlers of AXI)</a:t>
            </a:r>
          </a:p>
          <a:p>
            <a:r>
              <a:rPr lang="en-US" dirty="0"/>
              <a:t>Element information (SST_ELI_*)</a:t>
            </a:r>
          </a:p>
          <a:p>
            <a:pPr lvl="1"/>
            <a:r>
              <a:rPr lang="en-US" dirty="0"/>
              <a:t>SST Parameters, Statistics, additional ports, slots</a:t>
            </a:r>
          </a:p>
          <a:p>
            <a:pPr lvl="1"/>
            <a:r>
              <a:rPr lang="en-US" dirty="0"/>
              <a:t>Describe parameters from Python Config file</a:t>
            </a:r>
          </a:p>
          <a:p>
            <a:r>
              <a:rPr lang="en-US" dirty="0"/>
              <a:t>Boilerplate code (</a:t>
            </a:r>
            <a:r>
              <a:rPr lang="en-US" dirty="0" err="1"/>
              <a:t>init</a:t>
            </a:r>
            <a:r>
              <a:rPr lang="en-US" dirty="0"/>
              <a:t>(), setup(), finish() APIs) </a:t>
            </a:r>
          </a:p>
          <a:p>
            <a:pPr lvl="1"/>
            <a:r>
              <a:rPr lang="en-US" dirty="0"/>
              <a:t>Initialize or load test vector/binary files</a:t>
            </a:r>
          </a:p>
          <a:p>
            <a:pPr lvl="1"/>
            <a:r>
              <a:rPr lang="en-US" dirty="0"/>
              <a:t>Creating testbench consumed as x86 binary</a:t>
            </a:r>
          </a:p>
          <a:p>
            <a:endParaRPr lang="en-US" dirty="0"/>
          </a:p>
        </p:txBody>
      </p:sp>
      <p:pic>
        <p:nvPicPr>
          <p:cNvPr id="319" name="Google Shape;319;g230e454657b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8009" y="1523041"/>
            <a:ext cx="4705564" cy="45054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3BDCB-44A4-BB19-92C3-04770914FCF6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  <p:extLst>
      <p:ext uri="{BB962C8B-B14F-4D97-AF65-F5344CB8AC3E}">
        <p14:creationId xmlns:p14="http://schemas.microsoft.com/office/powerpoint/2010/main" val="4266503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Input Stimulus</a:t>
            </a: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13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7ED337-4CF7-91C7-5135-21E605489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648" y="4215383"/>
            <a:ext cx="11102544" cy="2311897"/>
          </a:xfrm>
        </p:spPr>
        <p:txBody>
          <a:bodyPr>
            <a:normAutofit/>
          </a:bodyPr>
          <a:lstStyle/>
          <a:p>
            <a:r>
              <a:rPr lang="en-US" dirty="0"/>
              <a:t>Testbench/x86 binary or mem loadable Hex file</a:t>
            </a:r>
          </a:p>
          <a:p>
            <a:pPr lvl="1"/>
            <a:r>
              <a:rPr lang="en-US" dirty="0"/>
              <a:t>RTL Simulation requires input stimulus</a:t>
            </a:r>
          </a:p>
          <a:p>
            <a:pPr lvl="1"/>
            <a:r>
              <a:rPr lang="en-US" dirty="0" err="1"/>
              <a:t>TestBench</a:t>
            </a:r>
            <a:r>
              <a:rPr lang="en-US" dirty="0"/>
              <a:t> to update RTL signals are written in C and compiled using </a:t>
            </a:r>
            <a:r>
              <a:rPr lang="en-US" dirty="0" err="1"/>
              <a:t>gcc</a:t>
            </a:r>
            <a:r>
              <a:rPr lang="en-US" dirty="0"/>
              <a:t> / g++</a:t>
            </a:r>
          </a:p>
          <a:p>
            <a:pPr lvl="1"/>
            <a:r>
              <a:rPr lang="en-US" dirty="0"/>
              <a:t>Custom APIs to offload computation to RTL model are created (e.g. </a:t>
            </a:r>
            <a:r>
              <a:rPr lang="en-US" dirty="0" err="1"/>
              <a:t>start_RTL_sim</a:t>
            </a:r>
            <a:r>
              <a:rPr lang="en-US" dirty="0"/>
              <a:t>(), </a:t>
            </a:r>
            <a:r>
              <a:rPr lang="en-US" dirty="0" err="1"/>
              <a:t>update_RTL_sig</a:t>
            </a:r>
            <a:r>
              <a:rPr lang="en-US" dirty="0"/>
              <a:t>())</a:t>
            </a:r>
          </a:p>
          <a:p>
            <a:pPr lvl="1"/>
            <a:r>
              <a:rPr lang="en-US" dirty="0"/>
              <a:t>Independent RTL requires loading Hex file to </a:t>
            </a:r>
            <a:r>
              <a:rPr lang="en-US" dirty="0" err="1"/>
              <a:t>memHierarchy</a:t>
            </a:r>
            <a:r>
              <a:rPr lang="en-US" dirty="0"/>
              <a:t> (e.g. RISC-V CPU)</a:t>
            </a:r>
          </a:p>
          <a:p>
            <a:endParaRPr lang="en-US" dirty="0"/>
          </a:p>
        </p:txBody>
      </p:sp>
      <p:pic>
        <p:nvPicPr>
          <p:cNvPr id="326" name="Google Shape;32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0814" y="808424"/>
            <a:ext cx="7070372" cy="35555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76E5FA3-1BFF-6D6B-E6F2-4A6D8EF07917}"/>
              </a:ext>
            </a:extLst>
          </p:cNvPr>
          <p:cNvSpPr txBox="1">
            <a:spLocks/>
          </p:cNvSpPr>
          <p:nvPr/>
        </p:nvSpPr>
        <p:spPr>
          <a:xfrm>
            <a:off x="3684598" y="6527281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body" idx="1"/>
          </p:nvPr>
        </p:nvSpPr>
        <p:spPr>
          <a:xfrm>
            <a:off x="586272" y="1435570"/>
            <a:ext cx="11022600" cy="50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Overview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990000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Motivation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Framework Highlight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Parser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C00000"/>
                </a:solidFill>
              </a:rPr>
              <a:t>Handlers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819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Summary</a:t>
            </a:r>
            <a:endParaRPr lang="en-US" dirty="0">
              <a:solidFill>
                <a:srgbClr val="888888"/>
              </a:solidFill>
            </a:endParaRP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819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Future Work</a:t>
            </a:r>
            <a:endParaRPr dirty="0"/>
          </a:p>
        </p:txBody>
      </p:sp>
      <p:sp>
        <p:nvSpPr>
          <p:cNvPr id="224" name="Google Shape;224;p27"/>
          <p:cNvSpPr txBox="1">
            <a:spLocks noGrp="1"/>
          </p:cNvSpPr>
          <p:nvPr>
            <p:ph type="ftr" idx="11"/>
          </p:nvPr>
        </p:nvSpPr>
        <p:spPr>
          <a:xfrm>
            <a:off x="3686187" y="651639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ISPASS 2023 TUTORIAL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164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Handlers</a:t>
            </a:r>
          </a:p>
        </p:txBody>
      </p:sp>
      <p:sp>
        <p:nvSpPr>
          <p:cNvPr id="340" name="Google Shape;340;p36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02B247-EF52-8EC5-C8E0-AC1568F6F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647" y="1011845"/>
            <a:ext cx="11022619" cy="2051395"/>
          </a:xfrm>
        </p:spPr>
        <p:txBody>
          <a:bodyPr/>
          <a:lstStyle/>
          <a:p>
            <a:r>
              <a:rPr lang="en-US" dirty="0"/>
              <a:t>Establish Link between SST world and C-model supported interfaces/ interconnect for inter-component communication</a:t>
            </a:r>
          </a:p>
          <a:p>
            <a:r>
              <a:rPr lang="en-US" dirty="0"/>
              <a:t>Autogenerated code invoked by the parser on demand</a:t>
            </a:r>
          </a:p>
          <a:p>
            <a:r>
              <a:rPr lang="en-US" dirty="0"/>
              <a:t>Handler records transaction statistics to </a:t>
            </a:r>
            <a:r>
              <a:rPr lang="en-US" b="1" i="1" dirty="0"/>
              <a:t>evaluate performance impacts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401BC6-8ADA-8C8C-A488-765B8FDA9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906" y="2809217"/>
            <a:ext cx="5928189" cy="396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3750E-7CE6-781E-E0BF-23B0DA7E0C62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body" idx="1"/>
          </p:nvPr>
        </p:nvSpPr>
        <p:spPr>
          <a:xfrm>
            <a:off x="586272" y="1435570"/>
            <a:ext cx="11022600" cy="50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Overview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990000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Motivation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Framework Highlight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Parser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Handlers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819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C00000"/>
                </a:solidFill>
              </a:rPr>
              <a:t>Summary</a:t>
            </a:r>
            <a:endParaRPr lang="en-US" dirty="0">
              <a:solidFill>
                <a:srgbClr val="C00000"/>
              </a:solidFill>
            </a:endParaRP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819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Future Work</a:t>
            </a:r>
            <a:endParaRPr dirty="0"/>
          </a:p>
        </p:txBody>
      </p:sp>
      <p:sp>
        <p:nvSpPr>
          <p:cNvPr id="224" name="Google Shape;224;p27"/>
          <p:cNvSpPr txBox="1">
            <a:spLocks noGrp="1"/>
          </p:cNvSpPr>
          <p:nvPr>
            <p:ph type="ftr" idx="11"/>
          </p:nvPr>
        </p:nvSpPr>
        <p:spPr>
          <a:xfrm>
            <a:off x="3686187" y="651639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ISPASS 2023 TUTORIAL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183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Summary</a:t>
            </a:r>
          </a:p>
        </p:txBody>
      </p:sp>
      <p:sp>
        <p:nvSpPr>
          <p:cNvPr id="356" name="Google Shape;356;p38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17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D86E49-6007-94B0-4270-8659397ED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and seamless integration of low-level detailed simulation with highly modular, parallelizable architectural simulator such as SST facilitate: </a:t>
            </a:r>
          </a:p>
          <a:p>
            <a:pPr lvl="1"/>
            <a:r>
              <a:rPr lang="en-US" dirty="0"/>
              <a:t>Fast evaluation of performance impact of designed IP on abstract high level architecture models</a:t>
            </a:r>
          </a:p>
          <a:p>
            <a:pPr lvl="1"/>
            <a:r>
              <a:rPr lang="en-US" dirty="0"/>
              <a:t>System level study of detailed simulation to incorporate early design changes.</a:t>
            </a:r>
          </a:p>
          <a:p>
            <a:pPr lvl="1"/>
            <a:r>
              <a:rPr lang="en-US" dirty="0"/>
              <a:t>Design space exploration driven by real world IP constraints</a:t>
            </a:r>
          </a:p>
          <a:p>
            <a:pPr lvl="1"/>
            <a:r>
              <a:rPr lang="en-US" dirty="0"/>
              <a:t>Save significant efforts in modelling architectural components through exploiting reusability of existing models in SST</a:t>
            </a:r>
          </a:p>
          <a:p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1D1C4F-4895-AE4C-C223-C5A90AE36207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  <p:pic>
        <p:nvPicPr>
          <p:cNvPr id="7" name="Picture 6" descr="Angled view of a starting block on a running track">
            <a:extLst>
              <a:ext uri="{FF2B5EF4-FFF2-40B4-BE49-F238E27FC236}">
                <a16:creationId xmlns:a16="http://schemas.microsoft.com/office/drawing/2014/main" id="{F0036389-6B96-1E1F-BFA4-0EF6D6B8E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402" y="4114800"/>
            <a:ext cx="3476244" cy="23174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body" idx="1"/>
          </p:nvPr>
        </p:nvSpPr>
        <p:spPr>
          <a:xfrm>
            <a:off x="586272" y="1435570"/>
            <a:ext cx="11022600" cy="50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Overview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990000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Motivation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Framework Highlight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Parser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Handlers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819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Summary</a:t>
            </a:r>
            <a:endParaRPr lang="en-US" dirty="0">
              <a:solidFill>
                <a:srgbClr val="888888"/>
              </a:solidFill>
            </a:endParaRP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819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C00000"/>
                </a:solidFill>
              </a:rPr>
              <a:t>Future Work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24" name="Google Shape;224;p27"/>
          <p:cNvSpPr txBox="1">
            <a:spLocks noGrp="1"/>
          </p:cNvSpPr>
          <p:nvPr>
            <p:ph type="ftr" idx="11"/>
          </p:nvPr>
        </p:nvSpPr>
        <p:spPr>
          <a:xfrm>
            <a:off x="3686187" y="651639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ISPASS 2023 TUTORIAL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233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Future Work</a:t>
            </a:r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19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7B988-28D2-EBBF-B736-65BFDFD11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647" y="1011845"/>
            <a:ext cx="5478985" cy="5080827"/>
          </a:xfrm>
        </p:spPr>
        <p:txBody>
          <a:bodyPr/>
          <a:lstStyle/>
          <a:p>
            <a:r>
              <a:rPr lang="en-US" dirty="0"/>
              <a:t>Instantiate and interface multiple Osseus components</a:t>
            </a:r>
          </a:p>
          <a:p>
            <a:endParaRPr lang="en-US" dirty="0"/>
          </a:p>
          <a:p>
            <a:r>
              <a:rPr lang="en-US" dirty="0"/>
              <a:t>Take out the dependency on existing SST cores (e.g. Ariel) to run system-level simulation with Osseous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73" name="Google Shape;37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4275726"/>
            <a:ext cx="5616256" cy="130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9723" y="1275346"/>
            <a:ext cx="4952923" cy="17156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97A30F-D68C-EF16-8BBA-86E43A9F41FD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2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" name="Google Shape;199;p2"/>
          <p:cNvSpPr txBox="1">
            <a:spLocks noGrp="1"/>
          </p:cNvSpPr>
          <p:nvPr>
            <p:ph type="body" idx="1"/>
          </p:nvPr>
        </p:nvSpPr>
        <p:spPr>
          <a:xfrm>
            <a:off x="586272" y="1435570"/>
            <a:ext cx="11022600" cy="50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990000"/>
                </a:solidFill>
              </a:rPr>
              <a:t>Overview</a:t>
            </a:r>
            <a:endParaRPr b="1" dirty="0">
              <a:solidFill>
                <a:srgbClr val="990000"/>
              </a:solidFill>
            </a:endParaRP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000"/>
              <a:buFont typeface="Courier New" panose="02070309020205020404" pitchFamily="49" charset="0"/>
              <a:buChar char="o"/>
            </a:pPr>
            <a:endParaRPr b="1" dirty="0">
              <a:solidFill>
                <a:srgbClr val="990000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Motivation</a:t>
            </a:r>
            <a:endParaRPr b="1" dirty="0">
              <a:solidFill>
                <a:srgbClr val="888888"/>
              </a:solidFill>
            </a:endParaRP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000"/>
              <a:buFont typeface="Courier New" panose="02070309020205020404" pitchFamily="49" charset="0"/>
              <a:buChar char="o"/>
            </a:pPr>
            <a:endParaRPr b="1" dirty="0">
              <a:solidFill>
                <a:srgbClr val="888888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Framework Highlight</a:t>
            </a:r>
            <a:endParaRPr b="1" dirty="0">
              <a:solidFill>
                <a:srgbClr val="888888"/>
              </a:solidFill>
            </a:endParaRP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000"/>
              <a:buFont typeface="Courier New" panose="02070309020205020404" pitchFamily="49" charset="0"/>
              <a:buChar char="o"/>
            </a:pPr>
            <a:endParaRPr b="1" dirty="0">
              <a:solidFill>
                <a:srgbClr val="888888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Parser</a:t>
            </a:r>
            <a:endParaRPr b="1" dirty="0">
              <a:solidFill>
                <a:srgbClr val="888888"/>
              </a:solidFill>
            </a:endParaRP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000"/>
              <a:buFont typeface="Courier New" panose="02070309020205020404" pitchFamily="49" charset="0"/>
              <a:buChar char="o"/>
            </a:pPr>
            <a:endParaRPr b="1" dirty="0">
              <a:solidFill>
                <a:srgbClr val="888888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Handlers</a:t>
            </a:r>
            <a:endParaRPr b="1" dirty="0">
              <a:solidFill>
                <a:srgbClr val="888888"/>
              </a:solidFill>
            </a:endParaRP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68000"/>
              <a:buFont typeface="Courier New" panose="02070309020205020404" pitchFamily="49" charset="0"/>
              <a:buChar char="o"/>
            </a:pPr>
            <a:endParaRPr b="1" dirty="0">
              <a:solidFill>
                <a:srgbClr val="888888"/>
              </a:solidFill>
            </a:endParaRPr>
          </a:p>
          <a:p>
            <a:pPr marL="2819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Summary</a:t>
            </a:r>
            <a:endParaRPr dirty="0">
              <a:solidFill>
                <a:srgbClr val="888888"/>
              </a:solidFill>
            </a:endParaRP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endParaRPr b="1" dirty="0">
              <a:solidFill>
                <a:srgbClr val="888888"/>
              </a:solidFill>
            </a:endParaRPr>
          </a:p>
          <a:p>
            <a:pPr marL="2819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Future Work	</a:t>
            </a:r>
            <a:r>
              <a:rPr lang="en-US" b="1" dirty="0">
                <a:solidFill>
                  <a:schemeClr val="accent4"/>
                </a:solidFill>
              </a:rPr>
              <a:t>	</a:t>
            </a:r>
            <a:r>
              <a:rPr lang="en-US" dirty="0"/>
              <a:t>		</a:t>
            </a:r>
            <a:endParaRPr i="1" dirty="0"/>
          </a:p>
          <a:p>
            <a:pPr marL="201159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8108"/>
              <a:buNone/>
            </a:pPr>
            <a:endParaRPr sz="2400" dirty="0"/>
          </a:p>
        </p:txBody>
      </p:sp>
      <p:sp>
        <p:nvSpPr>
          <p:cNvPr id="200" name="Google Shape;200;p2"/>
          <p:cNvSpPr txBox="1">
            <a:spLocks noGrp="1"/>
          </p:cNvSpPr>
          <p:nvPr>
            <p:ph type="ftr" idx="11"/>
          </p:nvPr>
        </p:nvSpPr>
        <p:spPr>
          <a:xfrm>
            <a:off x="3686187" y="6505510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ISPASS 2023 TUTORIAL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011845"/>
            <a:ext cx="10709353" cy="5080827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Example 1: Counter circuit</a:t>
            </a:r>
            <a:r>
              <a:rPr lang="en-US" dirty="0"/>
              <a:t>				</a:t>
            </a:r>
          </a:p>
          <a:p>
            <a:pPr lvl="1"/>
            <a:r>
              <a:rPr lang="en-US" dirty="0"/>
              <a:t>Workflow and test setup</a:t>
            </a:r>
          </a:p>
          <a:p>
            <a:pPr lvl="1"/>
            <a:r>
              <a:rPr lang="en-US" dirty="0"/>
              <a:t>Verilog vs SST testbench</a:t>
            </a:r>
          </a:p>
          <a:p>
            <a:r>
              <a:rPr lang="en-US" b="1" dirty="0">
                <a:solidFill>
                  <a:schemeClr val="accent4"/>
                </a:solidFill>
              </a:rPr>
              <a:t>Example 2: RISCV-Mini  	</a:t>
            </a:r>
            <a:r>
              <a:rPr lang="en-US" dirty="0"/>
              <a:t>	</a:t>
            </a:r>
            <a:endParaRPr lang="en-US" i="1" dirty="0"/>
          </a:p>
          <a:p>
            <a:pPr lvl="1"/>
            <a:r>
              <a:rPr lang="en-US" dirty="0"/>
              <a:t>AXI Handler</a:t>
            </a:r>
          </a:p>
          <a:p>
            <a:pPr lvl="1"/>
            <a:r>
              <a:rPr lang="en-US" dirty="0"/>
              <a:t>Design space exploration use case		</a:t>
            </a:r>
            <a:endParaRPr lang="en-US" i="1" dirty="0"/>
          </a:p>
          <a:p>
            <a:r>
              <a:rPr lang="en-US" b="1" dirty="0">
                <a:solidFill>
                  <a:schemeClr val="accent4"/>
                </a:solidFill>
              </a:rPr>
              <a:t>Summary				</a:t>
            </a:r>
            <a:r>
              <a:rPr lang="en-US" dirty="0"/>
              <a:t>		</a:t>
            </a:r>
            <a:endParaRPr lang="en-US" i="1" dirty="0"/>
          </a:p>
          <a:p>
            <a:pPr marL="201159" lvl="1" indent="0">
              <a:buNone/>
            </a:pP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A813168-3128-35EA-AA59-97C251AEED95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  <p:extLst>
      <p:ext uri="{BB962C8B-B14F-4D97-AF65-F5344CB8AC3E}">
        <p14:creationId xmlns:p14="http://schemas.microsoft.com/office/powerpoint/2010/main" val="95386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0F4C-7025-22BA-3805-5E41520A4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Workflow and test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DF118-A6A7-43D3-48E1-E79597B17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A95DCBC-8C2D-0EAE-7E8B-7157235B90C5}"/>
              </a:ext>
            </a:extLst>
          </p:cNvPr>
          <p:cNvSpPr txBox="1">
            <a:spLocks/>
          </p:cNvSpPr>
          <p:nvPr/>
        </p:nvSpPr>
        <p:spPr>
          <a:xfrm>
            <a:off x="720647" y="924314"/>
            <a:ext cx="3587193" cy="52162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900" dirty="0"/>
              <a:t>The Verilog/Chisel model of the design is translated to FIRRTL which is then used to generate the C-model using Essent</a:t>
            </a:r>
            <a:r>
              <a:rPr lang="en-US" sz="1900" baseline="30000" dirty="0">
                <a:latin typeface="+mn-lt"/>
              </a:rPr>
              <a:t>1</a:t>
            </a:r>
            <a:endParaRPr lang="en-US" sz="1900" dirty="0"/>
          </a:p>
          <a:p>
            <a:pPr algn="just"/>
            <a:r>
              <a:rPr lang="en-US" sz="1900" dirty="0"/>
              <a:t>The testbench is a C file which is compiled to a x86 binary and executed by Ariel CPU using PIN tool</a:t>
            </a:r>
            <a:r>
              <a:rPr lang="en-US" sz="1900" baseline="30000" dirty="0"/>
              <a:t>2</a:t>
            </a:r>
            <a:r>
              <a:rPr lang="en-US" sz="1900" dirty="0"/>
              <a:t>.</a:t>
            </a:r>
          </a:p>
          <a:p>
            <a:pPr algn="just"/>
            <a:r>
              <a:rPr lang="en-US" sz="1900" dirty="0"/>
              <a:t>The Ariel CPU writes the signal values received from the testbench to the </a:t>
            </a:r>
            <a:r>
              <a:rPr lang="en-US" sz="1900" dirty="0" err="1"/>
              <a:t>Memhierarchy</a:t>
            </a:r>
            <a:r>
              <a:rPr lang="en-US" sz="1900" dirty="0"/>
              <a:t> and notifies the DUT.</a:t>
            </a:r>
          </a:p>
          <a:p>
            <a:pPr algn="just"/>
            <a:r>
              <a:rPr lang="en-US" sz="1900" dirty="0"/>
              <a:t>The DUT fetches the latest signal values from the </a:t>
            </a:r>
            <a:r>
              <a:rPr lang="en-US" sz="1900" dirty="0" err="1"/>
              <a:t>Memhierarchy</a:t>
            </a:r>
            <a:r>
              <a:rPr lang="en-US" sz="1900" dirty="0"/>
              <a:t> and executes for cycles as determined by the testbench. </a:t>
            </a:r>
          </a:p>
          <a:p>
            <a:pPr algn="just"/>
            <a:endParaRPr lang="en-US" sz="1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EF0463-3D90-9E71-45A0-49056217181C}"/>
              </a:ext>
            </a:extLst>
          </p:cNvPr>
          <p:cNvSpPr txBox="1"/>
          <p:nvPr/>
        </p:nvSpPr>
        <p:spPr>
          <a:xfrm>
            <a:off x="6910226" y="5944905"/>
            <a:ext cx="4561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1: ERAS framework workflow and test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216A41-B638-FA9B-E2B3-FFFFA80DA272}"/>
              </a:ext>
            </a:extLst>
          </p:cNvPr>
          <p:cNvSpPr txBox="1"/>
          <p:nvPr/>
        </p:nvSpPr>
        <p:spPr>
          <a:xfrm>
            <a:off x="720647" y="5867961"/>
            <a:ext cx="4822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1: S. Beamer, "A Case for Accelerating Software RTL Simulation," in IEEE Micro, vol. 40, no. 4, pp. 112-119, 1 July-Aug. 2020, </a:t>
            </a:r>
            <a:r>
              <a:rPr lang="en-US" sz="1200" dirty="0" err="1"/>
              <a:t>doi</a:t>
            </a:r>
            <a:r>
              <a:rPr lang="en-US" sz="1200" dirty="0"/>
              <a:t>: 10.1109/MM.2020.2997639.</a:t>
            </a:r>
          </a:p>
          <a:p>
            <a:r>
              <a:rPr lang="en-US" sz="1200" dirty="0"/>
              <a:t>2: </a:t>
            </a:r>
            <a:r>
              <a:rPr lang="en-US" sz="1200" dirty="0">
                <a:hlinkClick r:id="rId2"/>
              </a:rPr>
              <a:t>Pin - A Dynamic Binary Instrumentation Tool (intel.com)</a:t>
            </a:r>
            <a:endParaRPr lang="en-US" sz="1200" dirty="0"/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9D8737BC-7451-60BC-9AC8-1DD774F12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3297"/>
            <a:ext cx="7405344" cy="4671405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9C8B15C-C0E0-EC87-1D05-89C6CE9BC94A}"/>
              </a:ext>
            </a:extLst>
          </p:cNvPr>
          <p:cNvSpPr txBox="1">
            <a:spLocks/>
          </p:cNvSpPr>
          <p:nvPr/>
        </p:nvSpPr>
        <p:spPr>
          <a:xfrm>
            <a:off x="3684598" y="6527281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  <p:extLst>
      <p:ext uri="{BB962C8B-B14F-4D97-AF65-F5344CB8AC3E}">
        <p14:creationId xmlns:p14="http://schemas.microsoft.com/office/powerpoint/2010/main" val="1666421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6340D-C6F3-9AE2-87DC-3FF2F731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Counter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9F99D-91E6-95E8-5330-50DF5690B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AEBA6-97E9-1DC7-9C5F-A4BBC906B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20564"/>
            <a:ext cx="4003752" cy="18180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831358-CEDC-02F1-8ABE-E12966DBF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28" y="897512"/>
            <a:ext cx="3498165" cy="29124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FA0468-5EEE-C48A-3B41-70EF19C3F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28" y="4360482"/>
            <a:ext cx="5609538" cy="18446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D91001-5CCC-1A92-B56A-2603FFE65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216" y="876722"/>
            <a:ext cx="2500967" cy="31369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C57390F-F6EA-6D17-C11E-CD634AB06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9863" y="2394423"/>
            <a:ext cx="2691252" cy="35697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7E271B-7EFD-0CC6-712C-C776A755C867}"/>
              </a:ext>
            </a:extLst>
          </p:cNvPr>
          <p:cNvSpPr txBox="1"/>
          <p:nvPr/>
        </p:nvSpPr>
        <p:spPr>
          <a:xfrm>
            <a:off x="1117601" y="3728683"/>
            <a:ext cx="299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3: Chisel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C8187B-0BD1-0FDA-B9FE-5CA46635E149}"/>
              </a:ext>
            </a:extLst>
          </p:cNvPr>
          <p:cNvSpPr txBox="1"/>
          <p:nvPr/>
        </p:nvSpPr>
        <p:spPr>
          <a:xfrm>
            <a:off x="5364481" y="3957470"/>
            <a:ext cx="299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4: Verilog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07D79E-76CD-9F56-2955-53464B3CD530}"/>
              </a:ext>
            </a:extLst>
          </p:cNvPr>
          <p:cNvSpPr txBox="1"/>
          <p:nvPr/>
        </p:nvSpPr>
        <p:spPr>
          <a:xfrm>
            <a:off x="2367281" y="6189662"/>
            <a:ext cx="299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5: FIRRTL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F075BC-BDB1-9F6D-2F70-8245EF572E3F}"/>
              </a:ext>
            </a:extLst>
          </p:cNvPr>
          <p:cNvSpPr txBox="1"/>
          <p:nvPr/>
        </p:nvSpPr>
        <p:spPr>
          <a:xfrm>
            <a:off x="8991600" y="5964166"/>
            <a:ext cx="299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6: C-model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367BDC-2002-A71E-1C12-2329E740C1F0}"/>
              </a:ext>
            </a:extLst>
          </p:cNvPr>
          <p:cNvSpPr txBox="1"/>
          <p:nvPr/>
        </p:nvSpPr>
        <p:spPr>
          <a:xfrm>
            <a:off x="8701569" y="1799683"/>
            <a:ext cx="299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2: Circuit design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335EDB-FE30-9E27-1D12-D96A3AB3453F}"/>
              </a:ext>
            </a:extLst>
          </p:cNvPr>
          <p:cNvSpPr/>
          <p:nvPr/>
        </p:nvSpPr>
        <p:spPr>
          <a:xfrm>
            <a:off x="6885841" y="5098657"/>
            <a:ext cx="861195" cy="5905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Essent</a:t>
            </a:r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5A535C8C-D265-0D0C-CECA-B37458C25FB9}"/>
              </a:ext>
            </a:extLst>
          </p:cNvPr>
          <p:cNvSpPr/>
          <p:nvPr/>
        </p:nvSpPr>
        <p:spPr>
          <a:xfrm rot="5400000">
            <a:off x="6228450" y="5166787"/>
            <a:ext cx="486454" cy="471741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2A346B25-62C1-47E9-33CB-7D930DA723F6}"/>
              </a:ext>
            </a:extLst>
          </p:cNvPr>
          <p:cNvSpPr/>
          <p:nvPr/>
        </p:nvSpPr>
        <p:spPr>
          <a:xfrm rot="5400000">
            <a:off x="7895805" y="5166786"/>
            <a:ext cx="486454" cy="471741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99947BF7-9878-4B16-D134-57CF00542FDD}"/>
              </a:ext>
            </a:extLst>
          </p:cNvPr>
          <p:cNvSpPr/>
          <p:nvPr/>
        </p:nvSpPr>
        <p:spPr>
          <a:xfrm rot="10800000">
            <a:off x="2542710" y="4025802"/>
            <a:ext cx="486454" cy="471741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EEA7C6C-33DA-789A-9075-AADA66E3BFE2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  <p:extLst>
      <p:ext uri="{BB962C8B-B14F-4D97-AF65-F5344CB8AC3E}">
        <p14:creationId xmlns:p14="http://schemas.microsoft.com/office/powerpoint/2010/main" val="313335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6340D-C6F3-9AE2-87DC-3FF2F731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Test bench in Verilog and SST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9F99D-91E6-95E8-5330-50DF5690B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43625-53F2-48A0-BDBD-DF28F8529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95" y="810728"/>
            <a:ext cx="2409811" cy="42291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793AFC-ED0E-6153-C4F1-96D6D0DEC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942" y="1101791"/>
            <a:ext cx="2502766" cy="39109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5252D8-8AC6-E915-95DB-0B824F20EA4A}"/>
              </a:ext>
            </a:extLst>
          </p:cNvPr>
          <p:cNvSpPr txBox="1"/>
          <p:nvPr/>
        </p:nvSpPr>
        <p:spPr>
          <a:xfrm>
            <a:off x="7935410" y="5064141"/>
            <a:ext cx="299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9: SST test log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240F3E-93A5-C991-D079-8E7A4ABA71DE}"/>
              </a:ext>
            </a:extLst>
          </p:cNvPr>
          <p:cNvSpPr txBox="1"/>
          <p:nvPr/>
        </p:nvSpPr>
        <p:spPr>
          <a:xfrm>
            <a:off x="4544942" y="5039844"/>
            <a:ext cx="299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8: Verilog testbench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43F8C-5F46-9F48-40D5-7F7591E3E5DD}"/>
              </a:ext>
            </a:extLst>
          </p:cNvPr>
          <p:cNvSpPr txBox="1"/>
          <p:nvPr/>
        </p:nvSpPr>
        <p:spPr>
          <a:xfrm>
            <a:off x="7102078" y="755652"/>
            <a:ext cx="46638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Gill Sans MT" panose="020B0502020104020203" pitchFamily="34" charset="0"/>
              </a:rPr>
              <a:t>Rtlmodel-rtlaximodel</a:t>
            </a:r>
            <a:r>
              <a:rPr lang="en-US" sz="1000" dirty="0">
                <a:latin typeface="Gill Sans MT" panose="020B0502020104020203" pitchFamily="34" charset="0"/>
              </a:rPr>
              <a:t>-&gt; Updated </a:t>
            </a:r>
            <a:r>
              <a:rPr lang="en-US" sz="1000" dirty="0" err="1">
                <a:latin typeface="Gill Sans MT" panose="020B0502020104020203" pitchFamily="34" charset="0"/>
              </a:rPr>
              <a:t>Rtl</a:t>
            </a:r>
            <a:r>
              <a:rPr lang="en-US" sz="1000" dirty="0">
                <a:latin typeface="Gill Sans MT" panose="020B0502020104020203" pitchFamily="34" charset="0"/>
              </a:rPr>
              <a:t> Params is: 1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-&gt;sim cycles: 4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-&gt;update </a:t>
            </a:r>
            <a:r>
              <a:rPr lang="en-US" sz="1000" dirty="0" err="1">
                <a:latin typeface="Gill Sans MT" panose="020B0502020104020203" pitchFamily="34" charset="0"/>
              </a:rPr>
              <a:t>inp</a:t>
            </a:r>
            <a:r>
              <a:rPr lang="en-US" sz="1000" dirty="0">
                <a:latin typeface="Gill Sans MT" panose="020B0502020104020203" pitchFamily="34" charset="0"/>
              </a:rPr>
              <a:t>: 1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-&gt;update ctrl: 1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-&gt;input sigs: 0x0&lt;U1&gt;</a:t>
            </a:r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-&gt;input sigs: 0x1&lt;U1&gt;</a:t>
            </a:r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-&gt;input sigs: 0x1&lt;U4&gt;</a:t>
            </a:r>
          </a:p>
          <a:p>
            <a:r>
              <a:rPr lang="en-US" sz="1000" b="1" dirty="0">
                <a:latin typeface="Gill Sans MT" panose="020B0502020104020203" pitchFamily="34" charset="0"/>
              </a:rPr>
              <a:t>io tot: 0x00&lt;U8&gt;</a:t>
            </a:r>
          </a:p>
          <a:p>
            <a:r>
              <a:rPr lang="en-US" sz="1000" b="1" dirty="0">
                <a:latin typeface="Gill Sans MT" panose="020B0502020104020203" pitchFamily="34" charset="0"/>
              </a:rPr>
              <a:t>io tot: 0x01&lt;U8&gt;</a:t>
            </a:r>
          </a:p>
          <a:p>
            <a:r>
              <a:rPr lang="en-US" sz="1000" b="1" dirty="0">
                <a:latin typeface="Gill Sans MT" panose="020B0502020104020203" pitchFamily="34" charset="0"/>
              </a:rPr>
              <a:t>io tot: 0x02&lt;U8&gt;</a:t>
            </a:r>
          </a:p>
          <a:p>
            <a:r>
              <a:rPr lang="en-US" sz="1000" dirty="0">
                <a:latin typeface="Gill Sans MT" panose="020B0502020104020203" pitchFamily="34" charset="0"/>
              </a:rPr>
              <a:t>Performing update on RTL params</a:t>
            </a:r>
          </a:p>
          <a:p>
            <a:r>
              <a:rPr lang="en-US" sz="1000" dirty="0">
                <a:latin typeface="Gill Sans MT" panose="020B0502020104020203" pitchFamily="34" charset="0"/>
              </a:rPr>
              <a:t>Store to mem called</a:t>
            </a:r>
          </a:p>
          <a:p>
            <a:r>
              <a:rPr lang="en-US" sz="1000" dirty="0">
                <a:latin typeface="Gill Sans MT" panose="020B0502020104020203" pitchFamily="34" charset="0"/>
              </a:rPr>
              <a:t>Store to mem finished</a:t>
            </a:r>
          </a:p>
          <a:p>
            <a:r>
              <a:rPr lang="en-US" sz="1000" b="1" dirty="0">
                <a:latin typeface="Gill Sans MT" panose="020B0502020104020203" pitchFamily="34" charset="0"/>
              </a:rPr>
              <a:t>io tot: 0x03</a:t>
            </a:r>
            <a:r>
              <a:rPr lang="en-US" sz="1000" dirty="0">
                <a:latin typeface="Gill Sans MT" panose="020B0502020104020203" pitchFamily="34" charset="0"/>
              </a:rPr>
              <a:t>&lt;U8&gt;</a:t>
            </a:r>
            <a:r>
              <a:rPr lang="en-US" sz="1000" dirty="0" err="1">
                <a:latin typeface="Gill Sans MT" panose="020B0502020104020203" pitchFamily="34" charset="0"/>
              </a:rPr>
              <a:t>ArielComponent</a:t>
            </a:r>
            <a:r>
              <a:rPr lang="en-US" sz="1000" dirty="0">
                <a:latin typeface="Gill Sans MT" panose="020B0502020104020203" pitchFamily="34" charset="0"/>
              </a:rPr>
              <a:t>[arielcore.cc:1539:processNextEvent]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ArielRTLEvent</a:t>
            </a:r>
            <a:r>
              <a:rPr lang="en-US" sz="1000" dirty="0">
                <a:latin typeface="Gill Sans MT" panose="020B0502020104020203" pitchFamily="34" charset="0"/>
              </a:rPr>
              <a:t> is being </a:t>
            </a:r>
            <a:r>
              <a:rPr lang="en-US" sz="1000" dirty="0" err="1">
                <a:latin typeface="Gill Sans MT" panose="020B0502020104020203" pitchFamily="34" charset="0"/>
              </a:rPr>
              <a:t>issuedRtlmodel-rtlaximodel</a:t>
            </a:r>
            <a:r>
              <a:rPr lang="en-US" sz="1000" dirty="0">
                <a:latin typeface="Gill Sans MT" panose="020B0502020104020203" pitchFamily="34" charset="0"/>
              </a:rPr>
              <a:t>-&gt;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VecshiftReg</a:t>
            </a:r>
            <a:r>
              <a:rPr lang="en-US" sz="1000" dirty="0">
                <a:latin typeface="Gill Sans MT" panose="020B0502020104020203" pitchFamily="34" charset="0"/>
              </a:rPr>
              <a:t> RTL Event handle called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Rtlmodel-rtlaximodel</a:t>
            </a:r>
            <a:r>
              <a:rPr lang="en-US" sz="1000" dirty="0">
                <a:latin typeface="Gill Sans MT" panose="020B0502020104020203" pitchFamily="34" charset="0"/>
              </a:rPr>
              <a:t>-&gt;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Rtlmodel-rtlaximodel</a:t>
            </a:r>
            <a:r>
              <a:rPr lang="en-US" sz="1000" dirty="0">
                <a:latin typeface="Gill Sans MT" panose="020B0502020104020203" pitchFamily="34" charset="0"/>
              </a:rPr>
              <a:t>-&gt; Updated </a:t>
            </a:r>
            <a:r>
              <a:rPr lang="en-US" sz="1000" dirty="0" err="1">
                <a:latin typeface="Gill Sans MT" panose="020B0502020104020203" pitchFamily="34" charset="0"/>
              </a:rPr>
              <a:t>Rtl</a:t>
            </a:r>
            <a:r>
              <a:rPr lang="en-US" sz="1000" dirty="0">
                <a:latin typeface="Gill Sans MT" panose="020B0502020104020203" pitchFamily="34" charset="0"/>
              </a:rPr>
              <a:t> Params is: 1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-&gt;sim cycles: 4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-&gt;update </a:t>
            </a:r>
            <a:r>
              <a:rPr lang="en-US" sz="1000" dirty="0" err="1">
                <a:latin typeface="Gill Sans MT" panose="020B0502020104020203" pitchFamily="34" charset="0"/>
              </a:rPr>
              <a:t>inp</a:t>
            </a:r>
            <a:r>
              <a:rPr lang="en-US" sz="1000" dirty="0">
                <a:latin typeface="Gill Sans MT" panose="020B0502020104020203" pitchFamily="34" charset="0"/>
              </a:rPr>
              <a:t>: 1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-&gt;update ctrl: 1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-&gt;input sigs: 0x0&lt;U1&gt;</a:t>
            </a:r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-&gt;input sigs: 0x1&lt;U1&gt;</a:t>
            </a:r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-&gt;input sigs: 0x2&lt;U4&gt;</a:t>
            </a:r>
          </a:p>
          <a:p>
            <a:r>
              <a:rPr lang="en-US" sz="1000" b="1" dirty="0">
                <a:latin typeface="Gill Sans MT" panose="020B0502020104020203" pitchFamily="34" charset="0"/>
              </a:rPr>
              <a:t>io tot: 0x04&lt;U8&gt;</a:t>
            </a:r>
          </a:p>
          <a:p>
            <a:r>
              <a:rPr lang="en-US" sz="1000" b="1" dirty="0">
                <a:latin typeface="Gill Sans MT" panose="020B0502020104020203" pitchFamily="34" charset="0"/>
              </a:rPr>
              <a:t>io tot: 0x06&lt;U8&gt;</a:t>
            </a:r>
          </a:p>
          <a:p>
            <a:r>
              <a:rPr lang="en-US" sz="1000" b="1" dirty="0">
                <a:latin typeface="Gill Sans MT" panose="020B0502020104020203" pitchFamily="34" charset="0"/>
              </a:rPr>
              <a:t>io tot: 0x08&lt;U8&gt;</a:t>
            </a:r>
          </a:p>
          <a:p>
            <a:r>
              <a:rPr lang="en-US" sz="1000" b="1" dirty="0">
                <a:latin typeface="Gill Sans MT" panose="020B0502020104020203" pitchFamily="34" charset="0"/>
              </a:rPr>
              <a:t>io tot: 0x0a&lt;U8&gt;</a:t>
            </a:r>
            <a:r>
              <a:rPr lang="en-US" sz="1000" dirty="0" err="1">
                <a:latin typeface="Gill Sans MT" panose="020B0502020104020203" pitchFamily="34" charset="0"/>
              </a:rPr>
              <a:t>Rtlmodel-rtlaximodel</a:t>
            </a:r>
            <a:r>
              <a:rPr lang="en-US" sz="1000" dirty="0">
                <a:latin typeface="Gill Sans MT" panose="020B0502020104020203" pitchFamily="34" charset="0"/>
              </a:rPr>
              <a:t>-&gt; </a:t>
            </a:r>
            <a:r>
              <a:rPr lang="en-US" sz="1000" dirty="0" err="1">
                <a:latin typeface="Gill Sans MT" panose="020B0502020104020203" pitchFamily="34" charset="0"/>
              </a:rPr>
              <a:t>OKToEndSim</a:t>
            </a:r>
            <a:r>
              <a:rPr lang="en-US" sz="1000" dirty="0">
                <a:latin typeface="Gill Sans MT" panose="020B0502020104020203" pitchFamily="34" charset="0"/>
              </a:rPr>
              <a:t>, </a:t>
            </a:r>
            <a:r>
              <a:rPr lang="en-US" sz="1000" dirty="0" err="1">
                <a:latin typeface="Gill Sans MT" panose="020B0502020104020203" pitchFamily="34" charset="0"/>
              </a:rPr>
              <a:t>TickCount</a:t>
            </a:r>
            <a:r>
              <a:rPr lang="en-US" sz="1000" dirty="0">
                <a:latin typeface="Gill Sans MT" panose="020B0502020104020203" pitchFamily="34" charset="0"/>
              </a:rPr>
              <a:t> 4ArielComponent[arielcore.cc:1400:handleRtlAckEvent]</a:t>
            </a:r>
          </a:p>
          <a:p>
            <a:r>
              <a:rPr lang="en-US" sz="1000" dirty="0">
                <a:latin typeface="Gill Sans MT" panose="020B0502020104020203" pitchFamily="34" charset="0"/>
              </a:rPr>
              <a:t>Ariel received Event from RTL. Generating Read Request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8C52F5A-86A1-BF58-D512-7A09EC886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405509"/>
            <a:ext cx="10058400" cy="8451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D1F86B4-1A8A-DCFE-E5E7-BCB1589E1693}"/>
              </a:ext>
            </a:extLst>
          </p:cNvPr>
          <p:cNvSpPr txBox="1"/>
          <p:nvPr/>
        </p:nvSpPr>
        <p:spPr>
          <a:xfrm>
            <a:off x="5233820" y="6175606"/>
            <a:ext cx="299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10: Verilog test output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836A02-A9EC-D14C-F596-E8DC5097129D}"/>
              </a:ext>
            </a:extLst>
          </p:cNvPr>
          <p:cNvSpPr txBox="1"/>
          <p:nvPr/>
        </p:nvSpPr>
        <p:spPr>
          <a:xfrm>
            <a:off x="1193341" y="5018623"/>
            <a:ext cx="299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7: SST testbench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5E35466-2EF8-0133-1027-D88221C4DF0E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  <p:extLst>
      <p:ext uri="{BB962C8B-B14F-4D97-AF65-F5344CB8AC3E}">
        <p14:creationId xmlns:p14="http://schemas.microsoft.com/office/powerpoint/2010/main" val="70244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551B6-B180-CDD0-DFF5-93CE0B842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</a:t>
            </a:r>
            <a:r>
              <a:rPr lang="en-US" dirty="0" err="1"/>
              <a:t>Riscv</a:t>
            </a:r>
            <a:r>
              <a:rPr lang="en-US" dirty="0"/>
              <a:t>-Mini &amp; AXI handler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02C3DC-C262-26F5-2D0C-25FF151B8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647" y="1011845"/>
            <a:ext cx="3709113" cy="508082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Riscv-Mini</a:t>
            </a:r>
            <a:r>
              <a:rPr lang="en-US" baseline="30000" dirty="0"/>
              <a:t>3</a:t>
            </a:r>
            <a:r>
              <a:rPr lang="en-US" dirty="0"/>
              <a:t> is a RISC-V 3-stage pipeline written in Chisel</a:t>
            </a:r>
          </a:p>
          <a:p>
            <a:r>
              <a:rPr lang="en-US" dirty="0"/>
              <a:t>The package comes with a simple inbuilt memory manager. It loads the binary to the memory which has a fixed access latency of 1 cycle</a:t>
            </a:r>
          </a:p>
          <a:p>
            <a:r>
              <a:rPr lang="en-US" dirty="0"/>
              <a:t>In this example, we replace the in-built memory manager with SST’s </a:t>
            </a:r>
            <a:r>
              <a:rPr lang="en-US" dirty="0" err="1"/>
              <a:t>memhierarchy</a:t>
            </a:r>
            <a:r>
              <a:rPr lang="en-US" dirty="0"/>
              <a:t> model</a:t>
            </a:r>
          </a:p>
          <a:p>
            <a:r>
              <a:rPr lang="en-US" dirty="0"/>
              <a:t>The </a:t>
            </a:r>
            <a:r>
              <a:rPr lang="en-US" dirty="0" err="1"/>
              <a:t>Riscv</a:t>
            </a:r>
            <a:r>
              <a:rPr lang="en-US" dirty="0"/>
              <a:t>-Mini CPU interfaces with memory manager using AXI4. However, SST’s </a:t>
            </a:r>
            <a:r>
              <a:rPr lang="en-US" dirty="0" err="1"/>
              <a:t>memhierarchy</a:t>
            </a:r>
            <a:r>
              <a:rPr lang="en-US" dirty="0"/>
              <a:t> model doesn’t have an inbuilt AXI interface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FE248-EB55-DDCF-ABB7-4FAD4E9F4D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46088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6" name="Picture 2" descr="pipeline">
            <a:extLst>
              <a:ext uri="{FF2B5EF4-FFF2-40B4-BE49-F238E27FC236}">
                <a16:creationId xmlns:a16="http://schemas.microsoft.com/office/drawing/2014/main" id="{CE9D78CA-E1AE-AEF7-B5E2-4626A081A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60" y="1066697"/>
            <a:ext cx="7691122" cy="421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6CCB5-1183-6B5F-7528-97634D0AD4B2}"/>
              </a:ext>
            </a:extLst>
          </p:cNvPr>
          <p:cNvSpPr txBox="1"/>
          <p:nvPr/>
        </p:nvSpPr>
        <p:spPr>
          <a:xfrm>
            <a:off x="6905017" y="5512486"/>
            <a:ext cx="357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11: </a:t>
            </a:r>
            <a:r>
              <a:rPr lang="en-US" sz="1600" dirty="0" err="1">
                <a:latin typeface="Gill Sans MT" panose="020B0502020104020203" pitchFamily="34" charset="0"/>
              </a:rPr>
              <a:t>Riscv</a:t>
            </a:r>
            <a:r>
              <a:rPr lang="en-US" sz="1600" dirty="0">
                <a:latin typeface="Gill Sans MT" panose="020B0502020104020203" pitchFamily="34" charset="0"/>
              </a:rPr>
              <a:t>-Mini microarchitecture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EEFCD-45F5-721D-9960-B149C87D56D3}"/>
              </a:ext>
            </a:extLst>
          </p:cNvPr>
          <p:cNvSpPr txBox="1"/>
          <p:nvPr/>
        </p:nvSpPr>
        <p:spPr>
          <a:xfrm>
            <a:off x="720647" y="6343675"/>
            <a:ext cx="482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3: </a:t>
            </a:r>
            <a:r>
              <a:rPr lang="en-US" sz="1200" dirty="0">
                <a:hlinkClick r:id="rId3"/>
              </a:rPr>
              <a:t>https://github.com/ucb-bar/riscv-mini </a:t>
            </a:r>
            <a:endParaRPr lang="en-US" sz="1200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C8ADB9E-CD3A-5999-1850-076E7B3806F6}"/>
              </a:ext>
            </a:extLst>
          </p:cNvPr>
          <p:cNvSpPr txBox="1">
            <a:spLocks/>
          </p:cNvSpPr>
          <p:nvPr/>
        </p:nvSpPr>
        <p:spPr>
          <a:xfrm>
            <a:off x="6096000" y="4969653"/>
            <a:ext cx="4822804" cy="7163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900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7602ED99-B973-2FEC-DDDA-AC95AF5DE40F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  <p:extLst>
      <p:ext uri="{BB962C8B-B14F-4D97-AF65-F5344CB8AC3E}">
        <p14:creationId xmlns:p14="http://schemas.microsoft.com/office/powerpoint/2010/main" val="157053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551B6-B180-CDD0-DFF5-93CE0B842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</a:t>
            </a:r>
            <a:r>
              <a:rPr lang="en-US" dirty="0" err="1"/>
              <a:t>Riscv</a:t>
            </a:r>
            <a:r>
              <a:rPr lang="en-US" dirty="0"/>
              <a:t>-Mini &amp; AXI handler (cont’d)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B2C78D-345D-25DB-5C1A-42B9EB52A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647" y="1011845"/>
            <a:ext cx="4098241" cy="5080827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400" dirty="0"/>
              <a:t>The AXI handler acts as a slave device which translates read/write requests received over AXI bus to SST events to read/write data from the </a:t>
            </a:r>
            <a:r>
              <a:rPr lang="en-US" sz="2400" dirty="0" err="1"/>
              <a:t>memhierarchy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/>
              <a:t>The AXI handler synchronizes the updating of bus signals and communicating SST events. </a:t>
            </a:r>
          </a:p>
          <a:p>
            <a:pPr algn="just"/>
            <a:r>
              <a:rPr lang="en-US" sz="2400" dirty="0"/>
              <a:t>A benchmark (quick sort) is loaded to </a:t>
            </a:r>
            <a:r>
              <a:rPr lang="en-US" sz="2400" dirty="0" err="1"/>
              <a:t>memhierarchy</a:t>
            </a:r>
            <a:r>
              <a:rPr lang="en-US" sz="2400" dirty="0"/>
              <a:t> and executed on the </a:t>
            </a:r>
            <a:r>
              <a:rPr lang="en-US" sz="2400" dirty="0" err="1"/>
              <a:t>Riscv</a:t>
            </a:r>
            <a:r>
              <a:rPr lang="en-US" sz="2400" dirty="0"/>
              <a:t>-Mini CPU to analyze the IPC for different L1 cache configurations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FE248-EB55-DDCF-ABB7-4FAD4E9F4D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46088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91FD9-064B-6EAD-C6C4-DAE0D8B8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649" y="937172"/>
            <a:ext cx="6980633" cy="4547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100E8B-9471-AF16-FFCE-ECC3657565FC}"/>
              </a:ext>
            </a:extLst>
          </p:cNvPr>
          <p:cNvSpPr txBox="1"/>
          <p:nvPr/>
        </p:nvSpPr>
        <p:spPr>
          <a:xfrm>
            <a:off x="7785912" y="5517580"/>
            <a:ext cx="3413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12:  AXI Handler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8C5A0FC-116F-B9B9-BA6F-E64FEFDECFF4}"/>
              </a:ext>
            </a:extLst>
          </p:cNvPr>
          <p:cNvSpPr txBox="1">
            <a:spLocks/>
          </p:cNvSpPr>
          <p:nvPr/>
        </p:nvSpPr>
        <p:spPr>
          <a:xfrm>
            <a:off x="720647" y="1011844"/>
            <a:ext cx="5783350" cy="52162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C8AE6A1-0048-0F71-9361-C1E52D700282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  <p:extLst>
      <p:ext uri="{BB962C8B-B14F-4D97-AF65-F5344CB8AC3E}">
        <p14:creationId xmlns:p14="http://schemas.microsoft.com/office/powerpoint/2010/main" val="604412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864C1-A964-EBA9-F055-BAEAA67F3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space exploration of L1 cache with </a:t>
            </a:r>
            <a:r>
              <a:rPr lang="en-US" dirty="0" err="1"/>
              <a:t>Riscv</a:t>
            </a:r>
            <a:r>
              <a:rPr lang="en-US" dirty="0"/>
              <a:t>-Mini CPU RTL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65B36-E50E-A25C-4583-672D46E5AA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46088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5E99425-4550-2CA5-3F02-3A136B8DDBC4}"/>
              </a:ext>
            </a:extLst>
          </p:cNvPr>
          <p:cNvGraphicFramePr>
            <a:graphicFrameLocks/>
          </p:cNvGraphicFramePr>
          <p:nvPr/>
        </p:nvGraphicFramePr>
        <p:xfrm>
          <a:off x="6238240" y="1495150"/>
          <a:ext cx="5469412" cy="3574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6C9AD4A-1CB3-43A5-1ECD-29CE7D28E2B3}"/>
              </a:ext>
            </a:extLst>
          </p:cNvPr>
          <p:cNvSpPr txBox="1">
            <a:spLocks/>
          </p:cNvSpPr>
          <p:nvPr/>
        </p:nvSpPr>
        <p:spPr>
          <a:xfrm>
            <a:off x="484348" y="3429000"/>
            <a:ext cx="3231592" cy="21107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Config 2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cache size : 32 KB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cache type : inclusive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coherence protocol : MSI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replacement policy : </a:t>
            </a:r>
            <a:r>
              <a:rPr lang="en-US" sz="1600" dirty="0" err="1"/>
              <a:t>lru</a:t>
            </a:r>
            <a:endParaRPr lang="en-US" sz="1600" dirty="0"/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associativity : 4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access latency cycles : 4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cache line size : 64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5F5320A-9871-F5DC-2677-D697133762CD}"/>
              </a:ext>
            </a:extLst>
          </p:cNvPr>
          <p:cNvSpPr txBox="1">
            <a:spLocks/>
          </p:cNvSpPr>
          <p:nvPr/>
        </p:nvSpPr>
        <p:spPr>
          <a:xfrm>
            <a:off x="3510552" y="1107694"/>
            <a:ext cx="3231592" cy="21107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Config 3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cache size : 64 KB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cache type : inclusive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coherence protocol : MSI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replacement policy : </a:t>
            </a:r>
            <a:r>
              <a:rPr lang="en-US" sz="1600" dirty="0" err="1"/>
              <a:t>lru</a:t>
            </a:r>
            <a:endParaRPr lang="en-US" sz="1600" dirty="0"/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associativity : 8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access latency cycles : 6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cache line size : 64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A1934E6-5FF4-8086-24F9-240CD62E8244}"/>
              </a:ext>
            </a:extLst>
          </p:cNvPr>
          <p:cNvSpPr txBox="1">
            <a:spLocks/>
          </p:cNvSpPr>
          <p:nvPr/>
        </p:nvSpPr>
        <p:spPr>
          <a:xfrm>
            <a:off x="3510552" y="3397610"/>
            <a:ext cx="3231592" cy="21107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Config 4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cache size : 128 KB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cache type : inclusive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coherence protocol : MSI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replacement policy : </a:t>
            </a:r>
            <a:r>
              <a:rPr lang="en-US" sz="1600" dirty="0" err="1"/>
              <a:t>lru</a:t>
            </a:r>
            <a:endParaRPr lang="en-US" sz="1600" dirty="0"/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associativity : 16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access latency cycles : 8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cache line size : 64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036C14C-4F39-F84B-4B17-1563D96325BE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E56D8EEC-5A56-E844-33B3-FE3AB72C6432}"/>
              </a:ext>
            </a:extLst>
          </p:cNvPr>
          <p:cNvSpPr txBox="1">
            <a:spLocks/>
          </p:cNvSpPr>
          <p:nvPr/>
        </p:nvSpPr>
        <p:spPr>
          <a:xfrm>
            <a:off x="484348" y="1107694"/>
            <a:ext cx="3231592" cy="21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NTR"/>
              <a:buChar char="◦"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B0F0"/>
              </a:buClr>
              <a:buSzPts val="2200"/>
              <a:buFont typeface="Calibri"/>
              <a:buChar char="◦"/>
              <a:defRPr sz="2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Calibri"/>
              <a:buChar char="◦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1600"/>
              <a:buFont typeface="Calibri"/>
              <a:buChar char="◦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>
              <a:lnSpc>
                <a:spcPct val="110000"/>
              </a:lnSpc>
              <a:spcBef>
                <a:spcPts val="0"/>
              </a:spcBef>
            </a:pPr>
            <a:r>
              <a:rPr lang="en-US" sz="1600" b="1"/>
              <a:t>Config 1</a:t>
            </a:r>
          </a:p>
          <a:p>
            <a:pPr marL="0">
              <a:lnSpc>
                <a:spcPct val="110000"/>
              </a:lnSpc>
              <a:spcBef>
                <a:spcPts val="0"/>
              </a:spcBef>
            </a:pPr>
            <a:r>
              <a:rPr lang="en-US" sz="1600"/>
              <a:t> cache size : 2 KB</a:t>
            </a:r>
          </a:p>
          <a:p>
            <a:pPr marL="0">
              <a:lnSpc>
                <a:spcPct val="110000"/>
              </a:lnSpc>
              <a:spcBef>
                <a:spcPts val="0"/>
              </a:spcBef>
            </a:pPr>
            <a:r>
              <a:rPr lang="en-US" sz="1600"/>
              <a:t> cache type : inclusive</a:t>
            </a:r>
          </a:p>
          <a:p>
            <a:pPr marL="0">
              <a:lnSpc>
                <a:spcPct val="110000"/>
              </a:lnSpc>
              <a:spcBef>
                <a:spcPts val="0"/>
              </a:spcBef>
            </a:pPr>
            <a:r>
              <a:rPr lang="en-US" sz="1600"/>
              <a:t> coherence protocol : MSI</a:t>
            </a:r>
          </a:p>
          <a:p>
            <a:pPr marL="0">
              <a:lnSpc>
                <a:spcPct val="110000"/>
              </a:lnSpc>
              <a:spcBef>
                <a:spcPts val="0"/>
              </a:spcBef>
            </a:pPr>
            <a:r>
              <a:rPr lang="en-US" sz="1600"/>
              <a:t> replacement policy : lru</a:t>
            </a:r>
          </a:p>
          <a:p>
            <a:pPr marL="0">
              <a:lnSpc>
                <a:spcPct val="110000"/>
              </a:lnSpc>
              <a:spcBef>
                <a:spcPts val="0"/>
              </a:spcBef>
            </a:pPr>
            <a:r>
              <a:rPr lang="en-US" sz="1600"/>
              <a:t> associativity : 2</a:t>
            </a:r>
          </a:p>
          <a:p>
            <a:pPr marL="0">
              <a:lnSpc>
                <a:spcPct val="110000"/>
              </a:lnSpc>
              <a:spcBef>
                <a:spcPts val="0"/>
              </a:spcBef>
            </a:pPr>
            <a:r>
              <a:rPr lang="en-US" sz="1600"/>
              <a:t> access latency cycles : 1</a:t>
            </a:r>
          </a:p>
          <a:p>
            <a:pPr marL="0">
              <a:lnSpc>
                <a:spcPct val="110000"/>
              </a:lnSpc>
              <a:spcBef>
                <a:spcPts val="0"/>
              </a:spcBef>
            </a:pPr>
            <a:r>
              <a:rPr lang="en-US" sz="1600"/>
              <a:t> cache line size : 64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6622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1052B-9C78-D806-033C-A1BE7BF8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5E678A-B9ED-03FB-04D6-E7FC695E9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30A58-CA21-D272-B19C-63AF0D233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 dirty="0"/>
              <a:t>Sandia National Laboratories</a:t>
            </a:r>
          </a:p>
          <a:p>
            <a:pPr lvl="1"/>
            <a:r>
              <a:rPr lang="en-US" sz="2000" dirty="0"/>
              <a:t>C. Hughes, A. Rodrigues, G. </a:t>
            </a:r>
            <a:r>
              <a:rPr lang="en-US" sz="2000" b="0" i="0" dirty="0" err="1">
                <a:solidFill>
                  <a:srgbClr val="1F2328"/>
                </a:solidFill>
                <a:effectLst/>
                <a:latin typeface="-apple-system"/>
              </a:rPr>
              <a:t>Voskuilen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-apple-system"/>
              </a:rPr>
              <a:t>, K. S. </a:t>
            </a:r>
            <a:r>
              <a:rPr lang="en-US" sz="2000" b="0" i="0" dirty="0" err="1">
                <a:solidFill>
                  <a:srgbClr val="1F2328"/>
                </a:solidFill>
                <a:effectLst/>
                <a:latin typeface="-apple-system"/>
              </a:rPr>
              <a:t>Hemmert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-apple-system"/>
              </a:rPr>
              <a:t>, S. D. Hammond, B. Feinberg</a:t>
            </a:r>
          </a:p>
          <a:p>
            <a:pPr marL="546100" lvl="1" indent="0">
              <a:buNone/>
            </a:pPr>
            <a:r>
              <a:rPr lang="en-US" sz="2000" dirty="0">
                <a:solidFill>
                  <a:srgbClr val="1F2328"/>
                </a:solidFill>
                <a:latin typeface="-apple-system"/>
              </a:rPr>
              <a:t>	Center for Computing Research</a:t>
            </a:r>
          </a:p>
          <a:p>
            <a:pPr marL="546100" lvl="1" indent="0">
              <a:buNone/>
            </a:pPr>
            <a:r>
              <a:rPr lang="en-US" sz="2000" dirty="0">
                <a:solidFill>
                  <a:srgbClr val="1F2328"/>
                </a:solidFill>
                <a:latin typeface="-apple-system"/>
              </a:rPr>
              <a:t>	{</a:t>
            </a:r>
            <a:r>
              <a:rPr lang="en-US" sz="2000" dirty="0" err="1">
                <a:solidFill>
                  <a:srgbClr val="1F2328"/>
                </a:solidFill>
                <a:latin typeface="-apple-system"/>
              </a:rPr>
              <a:t>chughes</a:t>
            </a:r>
            <a:r>
              <a:rPr lang="en-US" sz="2000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en-US" sz="2000" dirty="0" err="1">
                <a:solidFill>
                  <a:srgbClr val="1F2328"/>
                </a:solidFill>
                <a:latin typeface="-apple-system"/>
              </a:rPr>
              <a:t>afrodi</a:t>
            </a:r>
            <a:r>
              <a:rPr lang="en-US" sz="2000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en-US" sz="2000" dirty="0" err="1">
                <a:solidFill>
                  <a:srgbClr val="1F2328"/>
                </a:solidFill>
                <a:latin typeface="-apple-system"/>
              </a:rPr>
              <a:t>grvosku</a:t>
            </a:r>
            <a:r>
              <a:rPr lang="en-US" sz="2000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en-US" sz="2000" dirty="0" err="1">
                <a:solidFill>
                  <a:srgbClr val="1F2328"/>
                </a:solidFill>
                <a:latin typeface="-apple-system"/>
              </a:rPr>
              <a:t>kshemme</a:t>
            </a:r>
            <a:r>
              <a:rPr lang="en-US" sz="2000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en-US" sz="2000" dirty="0" err="1">
                <a:solidFill>
                  <a:srgbClr val="1F2328"/>
                </a:solidFill>
                <a:latin typeface="-apple-system"/>
              </a:rPr>
              <a:t>sdhammo</a:t>
            </a:r>
            <a:r>
              <a:rPr lang="en-US" sz="2000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en-US" sz="2000" dirty="0" err="1">
                <a:solidFill>
                  <a:srgbClr val="1F2328"/>
                </a:solidFill>
                <a:latin typeface="-apple-system"/>
              </a:rPr>
              <a:t>bfeinbe</a:t>
            </a:r>
            <a:r>
              <a:rPr lang="en-US" sz="2000" dirty="0">
                <a:solidFill>
                  <a:srgbClr val="1F2328"/>
                </a:solidFill>
                <a:latin typeface="-apple-system"/>
              </a:rPr>
              <a:t>}@sandia.gov</a:t>
            </a:r>
          </a:p>
          <a:p>
            <a:pPr marL="546100" lvl="1" indent="0">
              <a:buNone/>
            </a:pPr>
            <a:endParaRPr lang="en-US" sz="2200" dirty="0"/>
          </a:p>
          <a:p>
            <a:r>
              <a:rPr lang="en-US" sz="2600" dirty="0"/>
              <a:t>North Carolina State University</a:t>
            </a:r>
            <a:endParaRPr lang="en-US" sz="26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n-US" sz="2000" b="0" i="0" dirty="0">
                <a:solidFill>
                  <a:srgbClr val="1F2328"/>
                </a:solidFill>
                <a:effectLst/>
                <a:latin typeface="-apple-system"/>
              </a:rPr>
              <a:t>S. K. Chunduru, S. </a:t>
            </a:r>
            <a:r>
              <a:rPr lang="en-US" sz="2000" b="0" i="0" dirty="0" err="1">
                <a:solidFill>
                  <a:srgbClr val="1F2328"/>
                </a:solidFill>
                <a:effectLst/>
                <a:latin typeface="-apple-system"/>
              </a:rPr>
              <a:t>Nema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en-US" sz="2000" dirty="0">
                <a:solidFill>
                  <a:srgbClr val="1F2328"/>
                </a:solidFill>
                <a:latin typeface="-apple-system"/>
              </a:rPr>
              <a:t>M. Ambati, R. Razdan, J. Kirschner, D. Adak, H. Lee, A. </a:t>
            </a:r>
            <a:r>
              <a:rPr lang="en-US" sz="2000" dirty="0" err="1">
                <a:solidFill>
                  <a:srgbClr val="1F2328"/>
                </a:solidFill>
                <a:latin typeface="-apple-system"/>
              </a:rPr>
              <a:t>Awad</a:t>
            </a:r>
            <a:endParaRPr lang="en-US" sz="20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46100" lvl="1" indent="0">
              <a:buNone/>
            </a:pPr>
            <a:r>
              <a:rPr lang="en-US" sz="2000" dirty="0"/>
              <a:t>	Secure and Advanced Computer Architecture Lab</a:t>
            </a:r>
          </a:p>
          <a:p>
            <a:pPr marL="546100" lvl="1" indent="0">
              <a:buNone/>
            </a:pPr>
            <a:r>
              <a:rPr lang="en-US" sz="2000" dirty="0"/>
              <a:t>	{schundu2, </a:t>
            </a:r>
            <a:r>
              <a:rPr lang="en-US" sz="2000" dirty="0" err="1"/>
              <a:t>snema</a:t>
            </a:r>
            <a:r>
              <a:rPr lang="en-US" sz="2000" dirty="0"/>
              <a:t>, </a:t>
            </a:r>
            <a:r>
              <a:rPr lang="en-US" sz="2000" dirty="0" err="1"/>
              <a:t>mambati</a:t>
            </a:r>
            <a:r>
              <a:rPr lang="en-US" sz="2000" dirty="0"/>
              <a:t>, rrazdan2, </a:t>
            </a:r>
            <a:r>
              <a:rPr lang="en-US" sz="2000" dirty="0" err="1"/>
              <a:t>dadak</a:t>
            </a:r>
            <a:r>
              <a:rPr lang="en-US" sz="2000" dirty="0"/>
              <a:t>, </a:t>
            </a:r>
            <a:r>
              <a:rPr lang="en-US" sz="2000" dirty="0" err="1"/>
              <a:t>hyokeun_lee</a:t>
            </a:r>
            <a:r>
              <a:rPr lang="en-US" sz="2000" dirty="0"/>
              <a:t>, </a:t>
            </a:r>
            <a:r>
              <a:rPr lang="en-US" sz="2000" dirty="0" err="1"/>
              <a:t>jkirsch</a:t>
            </a:r>
            <a:r>
              <a:rPr lang="en-US" sz="2000" dirty="0"/>
              <a:t>, </a:t>
            </a:r>
            <a:r>
              <a:rPr lang="en-US" sz="2000" dirty="0" err="1"/>
              <a:t>ajawad</a:t>
            </a:r>
            <a:r>
              <a:rPr lang="en-US" sz="2000" dirty="0"/>
              <a:t>}@ncsu.edu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361DED7-E426-34EE-A264-25D1BCA235AD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  <p:extLst>
      <p:ext uri="{BB962C8B-B14F-4D97-AF65-F5344CB8AC3E}">
        <p14:creationId xmlns:p14="http://schemas.microsoft.com/office/powerpoint/2010/main" val="59518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86206-9804-D2D5-768C-0FB15B391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644" y="3126423"/>
            <a:ext cx="2032712" cy="60515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FC4DF-AAEB-A2CB-6680-1B705C097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C3BEC04-C2E2-742E-203A-723F806B4630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  <p:extLst>
      <p:ext uri="{BB962C8B-B14F-4D97-AF65-F5344CB8AC3E}">
        <p14:creationId xmlns:p14="http://schemas.microsoft.com/office/powerpoint/2010/main" val="16747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2BD0AD-CAA4-D481-E25B-6BDBBBB1467D}"/>
              </a:ext>
            </a:extLst>
          </p:cNvPr>
          <p:cNvSpPr txBox="1"/>
          <p:nvPr/>
        </p:nvSpPr>
        <p:spPr>
          <a:xfrm>
            <a:off x="4914900" y="6171184"/>
            <a:ext cx="2362200" cy="39420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Slide Left Blank</a:t>
            </a:r>
          </a:p>
        </p:txBody>
      </p:sp>
    </p:spTree>
    <p:extLst>
      <p:ext uri="{BB962C8B-B14F-4D97-AF65-F5344CB8AC3E}">
        <p14:creationId xmlns:p14="http://schemas.microsoft.com/office/powerpoint/2010/main" val="358414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f92f9289f_0_304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206" name="Google Shape;206;g22f92f9289f_0_304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" name="Google Shape;207;g22f92f9289f_0_304"/>
          <p:cNvSpPr txBox="1">
            <a:spLocks noGrp="1"/>
          </p:cNvSpPr>
          <p:nvPr>
            <p:ph type="ftr" idx="11"/>
          </p:nvPr>
        </p:nvSpPr>
        <p:spPr>
          <a:xfrm>
            <a:off x="3686187" y="6516396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ISPASS 2023 TUTORIAL</a:t>
            </a:r>
            <a:endParaRPr/>
          </a:p>
        </p:txBody>
      </p:sp>
      <p:pic>
        <p:nvPicPr>
          <p:cNvPr id="208" name="Google Shape;208;g22f92f9289f_0_3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6648" y="1541563"/>
            <a:ext cx="8432507" cy="230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2f92f9289f_0_3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5330" y="2994254"/>
            <a:ext cx="1570725" cy="8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2f92f9289f_0_304"/>
          <p:cNvSpPr/>
          <p:nvPr/>
        </p:nvSpPr>
        <p:spPr>
          <a:xfrm>
            <a:off x="1635739" y="1467845"/>
            <a:ext cx="1874055" cy="1226701"/>
          </a:xfrm>
          <a:prstGeom prst="roundRect">
            <a:avLst>
              <a:gd name="adj" fmla="val 16667"/>
            </a:avLst>
          </a:prstGeom>
          <a:solidFill>
            <a:srgbClr val="C5D8F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Frontend HDLs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22f92f9289f_0_304"/>
          <p:cNvSpPr/>
          <p:nvPr/>
        </p:nvSpPr>
        <p:spPr>
          <a:xfrm>
            <a:off x="3652900" y="1487410"/>
            <a:ext cx="4712955" cy="1207137"/>
          </a:xfrm>
          <a:prstGeom prst="roundRect">
            <a:avLst>
              <a:gd name="adj" fmla="val 16667"/>
            </a:avLst>
          </a:prstGeom>
          <a:solidFill>
            <a:srgbClr val="C5D8F1"/>
          </a:solidFill>
          <a:ln w="254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Tool Flow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22f92f9289f_0_304"/>
          <p:cNvSpPr/>
          <p:nvPr/>
        </p:nvSpPr>
        <p:spPr>
          <a:xfrm>
            <a:off x="8616055" y="1437462"/>
            <a:ext cx="1923300" cy="1281900"/>
          </a:xfrm>
          <a:prstGeom prst="roundRect">
            <a:avLst>
              <a:gd name="adj" fmla="val 16667"/>
            </a:avLst>
          </a:prstGeom>
          <a:solidFill>
            <a:srgbClr val="C5D8F1"/>
          </a:solidFill>
          <a:ln w="254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Generated C-model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22f92f9289f_0_304"/>
          <p:cNvSpPr/>
          <p:nvPr/>
        </p:nvSpPr>
        <p:spPr>
          <a:xfrm>
            <a:off x="4293439" y="2891590"/>
            <a:ext cx="1923300" cy="1281900"/>
          </a:xfrm>
          <a:prstGeom prst="roundRect">
            <a:avLst>
              <a:gd name="adj" fmla="val 16667"/>
            </a:avLst>
          </a:prstGeom>
          <a:solidFill>
            <a:srgbClr val="C2D59B"/>
          </a:solidFill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Integrable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22f92f9289f_0_304"/>
          <p:cNvSpPr/>
          <p:nvPr/>
        </p:nvSpPr>
        <p:spPr>
          <a:xfrm>
            <a:off x="1723553" y="2856321"/>
            <a:ext cx="1923300" cy="1226700"/>
          </a:xfrm>
          <a:prstGeom prst="roundRect">
            <a:avLst>
              <a:gd name="adj" fmla="val 16667"/>
            </a:avLst>
          </a:prstGeom>
          <a:solidFill>
            <a:srgbClr val="C2D59B"/>
          </a:solidFill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2f92f9289f_0_30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16" name="Google Shape;216;g22f92f9289f_0_304"/>
          <p:cNvSpPr txBox="1"/>
          <p:nvPr/>
        </p:nvSpPr>
        <p:spPr>
          <a:xfrm>
            <a:off x="1093253" y="4406664"/>
            <a:ext cx="968579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HDL → FIRRTL → ESSENT → </a:t>
            </a:r>
            <a:r>
              <a:rPr lang="en-US" sz="2400" b="1" i="0" u="sng" strike="noStrike" cap="none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Parser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→ SST</a:t>
            </a:r>
            <a:endParaRPr dirty="0"/>
          </a:p>
          <a:p>
            <a:pPr marL="28575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Goals:	</a:t>
            </a:r>
            <a:endParaRPr lang="en-US" dirty="0">
              <a:ea typeface="Open Sans"/>
            </a:endParaRPr>
          </a:p>
          <a:p>
            <a:pPr marL="720000" lvl="8" indent="-285750"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Support several types of Low-level IPs</a:t>
            </a:r>
            <a:endParaRPr dirty="0"/>
          </a:p>
          <a:p>
            <a:pPr marL="720000" marR="0" lvl="8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Easy, customizable workflow</a:t>
            </a:r>
            <a:endParaRPr dirty="0"/>
          </a:p>
          <a:p>
            <a:pPr marL="285750" marR="0" lvl="8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body" idx="1"/>
          </p:nvPr>
        </p:nvSpPr>
        <p:spPr>
          <a:xfrm>
            <a:off x="586272" y="1435570"/>
            <a:ext cx="11022600" cy="50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Overview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990000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C00000"/>
                </a:solidFill>
              </a:rPr>
              <a:t>Motivation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Framework Highlight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Parser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Handlers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819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Summary</a:t>
            </a:r>
            <a:endParaRPr lang="en-US" dirty="0">
              <a:solidFill>
                <a:srgbClr val="888888"/>
              </a:solidFill>
            </a:endParaRP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819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Future Work</a:t>
            </a:r>
            <a:endParaRPr dirty="0"/>
          </a:p>
        </p:txBody>
      </p:sp>
      <p:sp>
        <p:nvSpPr>
          <p:cNvPr id="224" name="Google Shape;224;p27"/>
          <p:cNvSpPr txBox="1">
            <a:spLocks noGrp="1"/>
          </p:cNvSpPr>
          <p:nvPr>
            <p:ph type="ftr" idx="11"/>
          </p:nvPr>
        </p:nvSpPr>
        <p:spPr>
          <a:xfrm>
            <a:off x="3686187" y="651639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ISPASS 2023 TUTORIAL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Why ERAS ?</a:t>
            </a:r>
          </a:p>
        </p:txBody>
      </p:sp>
      <p:sp>
        <p:nvSpPr>
          <p:cNvPr id="2" name="Google Shape;200;p2">
            <a:extLst>
              <a:ext uri="{FF2B5EF4-FFF2-40B4-BE49-F238E27FC236}">
                <a16:creationId xmlns:a16="http://schemas.microsoft.com/office/drawing/2014/main" id="{1540B05B-9B42-4E47-10DC-406F8601D7E6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/>
            <a:r>
              <a:rPr lang="en-US" dirty="0"/>
              <a:t>ISPASS 2023 TUTORIAL</a:t>
            </a:r>
          </a:p>
        </p:txBody>
      </p:sp>
      <p:sp>
        <p:nvSpPr>
          <p:cNvPr id="242" name="Google Shape;242;p28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5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DCBDBD-E779-BCD6-1E23-610CE247F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647" y="1011845"/>
            <a:ext cx="6201361" cy="5080827"/>
          </a:xfrm>
        </p:spPr>
        <p:txBody>
          <a:bodyPr/>
          <a:lstStyle/>
          <a:p>
            <a:r>
              <a:rPr lang="en-US" dirty="0"/>
              <a:t>Analyze impact on system level behavior with realistic cycle-accurate low level IP model</a:t>
            </a:r>
          </a:p>
          <a:p>
            <a:endParaRPr lang="en-US" dirty="0"/>
          </a:p>
          <a:p>
            <a:r>
              <a:rPr lang="en-US" dirty="0"/>
              <a:t>Analyze impact of system level changes on external IP integrated with SST</a:t>
            </a:r>
          </a:p>
          <a:p>
            <a:endParaRPr lang="en-US" dirty="0"/>
          </a:p>
          <a:p>
            <a:r>
              <a:rPr lang="en-US" dirty="0"/>
              <a:t>Extensibility to an extent that full system is modelled through only realistic IPs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Why ERAS ?</a:t>
            </a:r>
          </a:p>
        </p:txBody>
      </p:sp>
      <p:sp>
        <p:nvSpPr>
          <p:cNvPr id="2" name="Google Shape;200;p2">
            <a:extLst>
              <a:ext uri="{FF2B5EF4-FFF2-40B4-BE49-F238E27FC236}">
                <a16:creationId xmlns:a16="http://schemas.microsoft.com/office/drawing/2014/main" id="{1540B05B-9B42-4E47-10DC-406F8601D7E6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/>
            <a:r>
              <a:rPr lang="en-US" dirty="0"/>
              <a:t>ISPASS 2023 TUTORIAL</a:t>
            </a:r>
          </a:p>
        </p:txBody>
      </p:sp>
      <p:sp>
        <p:nvSpPr>
          <p:cNvPr id="242" name="Google Shape;242;p28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52A147-2D84-59BA-A895-2E24124D32FB}"/>
              </a:ext>
            </a:extLst>
          </p:cNvPr>
          <p:cNvGrpSpPr/>
          <p:nvPr/>
        </p:nvGrpSpPr>
        <p:grpSpPr>
          <a:xfrm>
            <a:off x="2157612" y="1195520"/>
            <a:ext cx="7876776" cy="4466961"/>
            <a:chOff x="1459740" y="1414841"/>
            <a:chExt cx="7876776" cy="4466961"/>
          </a:xfrm>
        </p:grpSpPr>
        <p:pic>
          <p:nvPicPr>
            <p:cNvPr id="3" name="Google Shape;230;p28">
              <a:extLst>
                <a:ext uri="{FF2B5EF4-FFF2-40B4-BE49-F238E27FC236}">
                  <a16:creationId xmlns:a16="http://schemas.microsoft.com/office/drawing/2014/main" id="{7D37F33F-4020-6C6E-A122-A73AC1C1F95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59740" y="1453650"/>
              <a:ext cx="2791487" cy="4389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231;p28">
              <a:extLst>
                <a:ext uri="{FF2B5EF4-FFF2-40B4-BE49-F238E27FC236}">
                  <a16:creationId xmlns:a16="http://schemas.microsoft.com/office/drawing/2014/main" id="{69D5E757-F266-8FC6-E8E2-46596B8F730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45028" y="1414841"/>
              <a:ext cx="2791488" cy="44669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58D31F9A-F042-BADE-3A06-759A5285D961}"/>
              </a:ext>
            </a:extLst>
          </p:cNvPr>
          <p:cNvSpPr/>
          <p:nvPr/>
        </p:nvSpPr>
        <p:spPr>
          <a:xfrm>
            <a:off x="5437632" y="2858775"/>
            <a:ext cx="1316736" cy="570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24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7347" y="1637357"/>
            <a:ext cx="5061644" cy="4120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7347" y="1640075"/>
            <a:ext cx="5061644" cy="411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47347" y="1638716"/>
            <a:ext cx="5061644" cy="411954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/>
          <p:nvPr/>
        </p:nvSpPr>
        <p:spPr>
          <a:xfrm>
            <a:off x="6246702" y="4173943"/>
            <a:ext cx="735290" cy="29223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66092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4135142" y="2483921"/>
            <a:ext cx="150019" cy="43003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5181533" y="2513516"/>
            <a:ext cx="150019" cy="43003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3260307" y="2514274"/>
            <a:ext cx="8464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Impact on External IP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47331" y="1497774"/>
            <a:ext cx="5061643" cy="354072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663530" y="159812"/>
            <a:ext cx="100584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Why ERAS ?</a:t>
            </a:r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Google Shape;200;p2">
            <a:extLst>
              <a:ext uri="{FF2B5EF4-FFF2-40B4-BE49-F238E27FC236}">
                <a16:creationId xmlns:a16="http://schemas.microsoft.com/office/drawing/2014/main" id="{1540B05B-9B42-4E47-10DC-406F8601D7E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686187" y="6527282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ISPASS 2023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5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Why ERAS ?</a:t>
            </a:r>
          </a:p>
        </p:txBody>
      </p:sp>
      <p:sp>
        <p:nvSpPr>
          <p:cNvPr id="2" name="Google Shape;200;p2">
            <a:extLst>
              <a:ext uri="{FF2B5EF4-FFF2-40B4-BE49-F238E27FC236}">
                <a16:creationId xmlns:a16="http://schemas.microsoft.com/office/drawing/2014/main" id="{E52A1856-1F23-E844-CE53-2F44F002F866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/>
            <a:r>
              <a:rPr lang="en-US" dirty="0"/>
              <a:t>ISPASS 2023 TUTORIAL</a:t>
            </a:r>
          </a:p>
        </p:txBody>
      </p:sp>
      <p:sp>
        <p:nvSpPr>
          <p:cNvPr id="248" name="Google Shape;248;p29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93FF12-EB22-E878-C2EB-3C6F5B5FC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647" y="1011846"/>
            <a:ext cx="11022619" cy="2875608"/>
          </a:xfrm>
        </p:spPr>
        <p:txBody>
          <a:bodyPr/>
          <a:lstStyle/>
          <a:p>
            <a:r>
              <a:rPr lang="en-US" dirty="0"/>
              <a:t>Analyze impact on system level behavior with realistic cycle-accurate low level IP model</a:t>
            </a:r>
          </a:p>
          <a:p>
            <a:endParaRPr lang="en-US" dirty="0"/>
          </a:p>
          <a:p>
            <a:r>
              <a:rPr lang="en-US" dirty="0"/>
              <a:t>Analyze impact of system level changes on external IP integrated with SST</a:t>
            </a:r>
          </a:p>
          <a:p>
            <a:endParaRPr lang="en-US" dirty="0"/>
          </a:p>
          <a:p>
            <a:r>
              <a:rPr lang="en-US" dirty="0"/>
              <a:t>Extensibility to an extent that full system is modelled through only realistic IPs</a:t>
            </a:r>
          </a:p>
          <a:p>
            <a:endParaRPr lang="en-US" dirty="0"/>
          </a:p>
        </p:txBody>
      </p:sp>
      <p:sp>
        <p:nvSpPr>
          <p:cNvPr id="249" name="Google Shape;249;p29"/>
          <p:cNvSpPr/>
          <p:nvPr/>
        </p:nvSpPr>
        <p:spPr>
          <a:xfrm>
            <a:off x="2300062" y="4405522"/>
            <a:ext cx="1613400" cy="16521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2558212" y="5031472"/>
            <a:ext cx="10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RTL Model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1" name="Google Shape;25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2150" y="3972860"/>
            <a:ext cx="4019012" cy="24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1177" y="4264160"/>
            <a:ext cx="3292601" cy="213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29"/>
          <p:cNvCxnSpPr/>
          <p:nvPr/>
        </p:nvCxnSpPr>
        <p:spPr>
          <a:xfrm>
            <a:off x="2104750" y="4902472"/>
            <a:ext cx="374400" cy="7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4" name="Google Shape;254;p29"/>
          <p:cNvCxnSpPr/>
          <p:nvPr/>
        </p:nvCxnSpPr>
        <p:spPr>
          <a:xfrm>
            <a:off x="3046975" y="4902472"/>
            <a:ext cx="374400" cy="7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" name="Google Shape;255;p29"/>
          <p:cNvCxnSpPr/>
          <p:nvPr/>
        </p:nvCxnSpPr>
        <p:spPr>
          <a:xfrm>
            <a:off x="3873050" y="4902472"/>
            <a:ext cx="374400" cy="7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6" name="Google Shape;256;p29"/>
          <p:cNvCxnSpPr/>
          <p:nvPr/>
        </p:nvCxnSpPr>
        <p:spPr>
          <a:xfrm>
            <a:off x="1730350" y="5470372"/>
            <a:ext cx="374400" cy="7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7" name="Google Shape;257;p29"/>
          <p:cNvCxnSpPr/>
          <p:nvPr/>
        </p:nvCxnSpPr>
        <p:spPr>
          <a:xfrm>
            <a:off x="2608025" y="5470372"/>
            <a:ext cx="374400" cy="7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8" name="Google Shape;258;p29"/>
          <p:cNvCxnSpPr/>
          <p:nvPr/>
        </p:nvCxnSpPr>
        <p:spPr>
          <a:xfrm>
            <a:off x="3421375" y="5489572"/>
            <a:ext cx="374400" cy="7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" name="Google Shape;259;p29"/>
          <p:cNvCxnSpPr/>
          <p:nvPr/>
        </p:nvCxnSpPr>
        <p:spPr>
          <a:xfrm>
            <a:off x="4279700" y="5470372"/>
            <a:ext cx="374400" cy="7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0" name="Google Shape;260;p29"/>
          <p:cNvSpPr/>
          <p:nvPr/>
        </p:nvSpPr>
        <p:spPr>
          <a:xfrm>
            <a:off x="1938379" y="4101780"/>
            <a:ext cx="709800" cy="606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1948938" y="4177376"/>
            <a:ext cx="7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SST 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9"/>
          <p:cNvSpPr/>
          <p:nvPr/>
        </p:nvSpPr>
        <p:spPr>
          <a:xfrm>
            <a:off x="2914094" y="4109944"/>
            <a:ext cx="709800" cy="606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2897894" y="4177376"/>
            <a:ext cx="7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SST 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9"/>
          <p:cNvSpPr/>
          <p:nvPr/>
        </p:nvSpPr>
        <p:spPr>
          <a:xfrm>
            <a:off x="3721550" y="4118654"/>
            <a:ext cx="709800" cy="606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3721550" y="4195784"/>
            <a:ext cx="7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SST 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29"/>
          <p:cNvSpPr/>
          <p:nvPr/>
        </p:nvSpPr>
        <p:spPr>
          <a:xfrm>
            <a:off x="1562650" y="5652156"/>
            <a:ext cx="709800" cy="606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1556450" y="5720248"/>
            <a:ext cx="7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SST 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29"/>
          <p:cNvSpPr/>
          <p:nvPr/>
        </p:nvSpPr>
        <p:spPr>
          <a:xfrm>
            <a:off x="2385650" y="5660760"/>
            <a:ext cx="709800" cy="606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2385650" y="5720248"/>
            <a:ext cx="7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SST 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29"/>
          <p:cNvSpPr/>
          <p:nvPr/>
        </p:nvSpPr>
        <p:spPr>
          <a:xfrm>
            <a:off x="3214850" y="5660760"/>
            <a:ext cx="709800" cy="606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3214850" y="5720248"/>
            <a:ext cx="7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SST 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29"/>
          <p:cNvSpPr/>
          <p:nvPr/>
        </p:nvSpPr>
        <p:spPr>
          <a:xfrm>
            <a:off x="4110550" y="5671886"/>
            <a:ext cx="709800" cy="606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4123538" y="5723903"/>
            <a:ext cx="7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SST 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1774525" y="5060422"/>
            <a:ext cx="2879575" cy="323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1937050" y="5060422"/>
            <a:ext cx="244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	SST Component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3978156" y="4601027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3169729" y="4593073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4361450" y="5682334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9"/>
          <p:cNvSpPr/>
          <p:nvPr/>
        </p:nvSpPr>
        <p:spPr>
          <a:xfrm>
            <a:off x="3475810" y="5655828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2684892" y="5669725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1823131" y="5660760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2204926" y="4576622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2177704" y="5085309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2706402" y="5248411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4354460" y="5268546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3967806" y="5061261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/>
          <p:nvPr/>
        </p:nvSpPr>
        <p:spPr>
          <a:xfrm>
            <a:off x="1867471" y="5248411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body" idx="1"/>
          </p:nvPr>
        </p:nvSpPr>
        <p:spPr>
          <a:xfrm>
            <a:off x="586272" y="1435570"/>
            <a:ext cx="11022600" cy="50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Overview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990000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Motivation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C00000"/>
                </a:solidFill>
              </a:rPr>
              <a:t>Framework Highlight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Parser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565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Handlers</a:t>
            </a: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819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Summary</a:t>
            </a:r>
            <a:endParaRPr lang="en-US" dirty="0">
              <a:solidFill>
                <a:srgbClr val="888888"/>
              </a:solidFill>
            </a:endParaRPr>
          </a:p>
          <a:p>
            <a:pPr marL="4343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888888"/>
              </a:solidFill>
            </a:endParaRPr>
          </a:p>
          <a:p>
            <a:pPr marL="281936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680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888888"/>
                </a:solidFill>
              </a:rPr>
              <a:t>Future Work</a:t>
            </a:r>
            <a:endParaRPr dirty="0"/>
          </a:p>
        </p:txBody>
      </p:sp>
      <p:sp>
        <p:nvSpPr>
          <p:cNvPr id="224" name="Google Shape;224;p27"/>
          <p:cNvSpPr txBox="1">
            <a:spLocks noGrp="1"/>
          </p:cNvSpPr>
          <p:nvPr>
            <p:ph type="ftr" idx="11"/>
          </p:nvPr>
        </p:nvSpPr>
        <p:spPr>
          <a:xfrm>
            <a:off x="3686187" y="651639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ISPASS 2023 TUTORIAL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604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1646</Words>
  <Application>Microsoft Macintosh PowerPoint</Application>
  <PresentationFormat>Widescreen</PresentationFormat>
  <Paragraphs>348</Paragraphs>
  <Slides>29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-apple-system</vt:lpstr>
      <vt:lpstr>Arial</vt:lpstr>
      <vt:lpstr>Calibri</vt:lpstr>
      <vt:lpstr>Courier New</vt:lpstr>
      <vt:lpstr>Gill Sans</vt:lpstr>
      <vt:lpstr>Gill Sans MT</vt:lpstr>
      <vt:lpstr>NTR</vt:lpstr>
      <vt:lpstr>Open Sans</vt:lpstr>
      <vt:lpstr>System Font Regular</vt:lpstr>
      <vt:lpstr>Times New Roman</vt:lpstr>
      <vt:lpstr>Trebuchet MS</vt:lpstr>
      <vt:lpstr>Sandia Theme 1</vt:lpstr>
      <vt:lpstr>ERAS: Enabling Integration of Real-World Intellectual Properties in Architectural Simulators</vt:lpstr>
      <vt:lpstr>Outline</vt:lpstr>
      <vt:lpstr>Overview</vt:lpstr>
      <vt:lpstr>Outline</vt:lpstr>
      <vt:lpstr>Why ERAS ?</vt:lpstr>
      <vt:lpstr>Why ERAS ?</vt:lpstr>
      <vt:lpstr>Why ERAS ?</vt:lpstr>
      <vt:lpstr>Why ERAS ?</vt:lpstr>
      <vt:lpstr>Outline</vt:lpstr>
      <vt:lpstr>Framework Highlight</vt:lpstr>
      <vt:lpstr>Outline</vt:lpstr>
      <vt:lpstr>Parser Input Requirements</vt:lpstr>
      <vt:lpstr>Input Stimulus</vt:lpstr>
      <vt:lpstr>Outline</vt:lpstr>
      <vt:lpstr>Handlers</vt:lpstr>
      <vt:lpstr>Outline</vt:lpstr>
      <vt:lpstr>Summary</vt:lpstr>
      <vt:lpstr>Outline</vt:lpstr>
      <vt:lpstr>Future Work</vt:lpstr>
      <vt:lpstr>Demo</vt:lpstr>
      <vt:lpstr>Example 1: Workflow and test setup</vt:lpstr>
      <vt:lpstr>Example 1: Counter circuit</vt:lpstr>
      <vt:lpstr>Example 1: Test bench in Verilog and SST</vt:lpstr>
      <vt:lpstr>Example 2: Riscv-Mini &amp; AXI handler</vt:lpstr>
      <vt:lpstr>Example 2: Riscv-Mini &amp; AXI handler (cont’d)</vt:lpstr>
      <vt:lpstr>Design space exploration of L1 cache with Riscv-Mini CPU RTL</vt:lpstr>
      <vt:lpstr>Contributors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ERAS: Enabling Integration of Real-World Intellectual Properties in Architectural Simulators</dc:title>
  <dc:creator>Shiva Kaushik</dc:creator>
  <cp:lastModifiedBy>Hughes, Clayton</cp:lastModifiedBy>
  <cp:revision>56</cp:revision>
  <dcterms:created xsi:type="dcterms:W3CDTF">2023-04-15T22:29:34Z</dcterms:created>
  <dcterms:modified xsi:type="dcterms:W3CDTF">2023-04-23T14:11:11Z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342314e-0df4-4b58-84bf-38bed6170a0f_Enabled">
    <vt:lpwstr>true</vt:lpwstr>
  </property>
  <property fmtid="{D5CDD505-2E9C-101B-9397-08002B2CF9AE}" pid="3" name="MSIP_Label_4342314e-0df4-4b58-84bf-38bed6170a0f_SetDate">
    <vt:lpwstr>2023-04-18T12:10:53Z</vt:lpwstr>
  </property>
  <property fmtid="{D5CDD505-2E9C-101B-9397-08002B2CF9AE}" pid="4" name="MSIP_Label_4342314e-0df4-4b58-84bf-38bed6170a0f_Method">
    <vt:lpwstr>Standard</vt:lpwstr>
  </property>
  <property fmtid="{D5CDD505-2E9C-101B-9397-08002B2CF9AE}" pid="5" name="MSIP_Label_4342314e-0df4-4b58-84bf-38bed6170a0f_Name">
    <vt:lpwstr>General</vt:lpwstr>
  </property>
  <property fmtid="{D5CDD505-2E9C-101B-9397-08002B2CF9AE}" pid="6" name="MSIP_Label_4342314e-0df4-4b58-84bf-38bed6170a0f_SiteId">
    <vt:lpwstr>3dd8961f-e488-4e60-8e11-a82d994e183d</vt:lpwstr>
  </property>
  <property fmtid="{D5CDD505-2E9C-101B-9397-08002B2CF9AE}" pid="7" name="MSIP_Label_4342314e-0df4-4b58-84bf-38bed6170a0f_ActionId">
    <vt:lpwstr>70f28c83-23e9-40d6-8883-f5f640b8b0c6</vt:lpwstr>
  </property>
  <property fmtid="{D5CDD505-2E9C-101B-9397-08002B2CF9AE}" pid="8" name="MSIP_Label_4342314e-0df4-4b58-84bf-38bed6170a0f_ContentBits">
    <vt:lpwstr>1</vt:lpwstr>
  </property>
  <property fmtid="{D5CDD505-2E9C-101B-9397-08002B2CF9AE}" pid="9" name="ClassificationContentMarkingHeaderLocations">
    <vt:lpwstr>Sandia Theme 1:3</vt:lpwstr>
  </property>
  <property fmtid="{D5CDD505-2E9C-101B-9397-08002B2CF9AE}" pid="10" name="ClassificationContentMarkingHeaderText">
    <vt:lpwstr>[AMD Official Use Only - General]</vt:lpwstr>
  </property>
</Properties>
</file>